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2" r:id="rId6"/>
    <p:sldId id="275" r:id="rId7"/>
    <p:sldId id="311" r:id="rId8"/>
    <p:sldId id="263" r:id="rId9"/>
    <p:sldId id="312" r:id="rId10"/>
    <p:sldId id="264" r:id="rId11"/>
    <p:sldId id="313" r:id="rId12"/>
    <p:sldId id="265" r:id="rId13"/>
    <p:sldId id="266" r:id="rId14"/>
    <p:sldId id="267" r:id="rId15"/>
    <p:sldId id="268" r:id="rId16"/>
    <p:sldId id="273" r:id="rId17"/>
    <p:sldId id="314" r:id="rId18"/>
    <p:sldId id="274" r:id="rId19"/>
    <p:sldId id="310" r:id="rId20"/>
    <p:sldId id="315" r:id="rId21"/>
    <p:sldId id="309" r:id="rId22"/>
    <p:sldId id="269" r:id="rId23"/>
    <p:sldId id="276" r:id="rId24"/>
    <p:sldId id="277" r:id="rId25"/>
    <p:sldId id="271" r:id="rId26"/>
    <p:sldId id="278" r:id="rId27"/>
    <p:sldId id="316"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94436"/>
  </p:normalViewPr>
  <p:slideViewPr>
    <p:cSldViewPr snapToGrid="0">
      <p:cViewPr varScale="1">
        <p:scale>
          <a:sx n="110" d="100"/>
          <a:sy n="110" d="100"/>
        </p:scale>
        <p:origin x="4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C80FC-C621-F94E-8AED-CB0B18EA6FB2}" type="datetimeFigureOut">
              <a:rPr lang="en-US" smtClean="0"/>
              <a:t>7/21/24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F9DD7-D636-C447-A2C3-7563DC60F30F}" type="slidenum">
              <a:rPr lang="en-US" smtClean="0"/>
              <a:t>‹#›</a:t>
            </a:fld>
            <a:endParaRPr lang="en-US"/>
          </a:p>
        </p:txBody>
      </p:sp>
    </p:spTree>
    <p:extLst>
      <p:ext uri="{BB962C8B-B14F-4D97-AF65-F5344CB8AC3E}">
        <p14:creationId xmlns:p14="http://schemas.microsoft.com/office/powerpoint/2010/main" val="360968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9DD7-D636-C447-A2C3-7563DC60F30F}" type="slidenum">
              <a:rPr lang="en-US" smtClean="0"/>
              <a:t>13</a:t>
            </a:fld>
            <a:endParaRPr lang="en-US"/>
          </a:p>
        </p:txBody>
      </p:sp>
    </p:spTree>
    <p:extLst>
      <p:ext uri="{BB962C8B-B14F-4D97-AF65-F5344CB8AC3E}">
        <p14:creationId xmlns:p14="http://schemas.microsoft.com/office/powerpoint/2010/main" val="145856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E8DE-EC72-F2E5-FBA6-9ABFFC570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439C89-0E27-31A5-9F85-EF13D1A1A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CBBEF1-3A96-E67F-E48E-D104A488FB8D}"/>
              </a:ext>
            </a:extLst>
          </p:cNvPr>
          <p:cNvSpPr>
            <a:spLocks noGrp="1"/>
          </p:cNvSpPr>
          <p:nvPr>
            <p:ph type="dt" sz="half" idx="10"/>
          </p:nvPr>
        </p:nvSpPr>
        <p:spPr/>
        <p:txBody>
          <a:bodyPr/>
          <a:lstStyle/>
          <a:p>
            <a:fld id="{746DAD99-49BE-7A42-856C-76DAE7E7F2E7}" type="datetimeFigureOut">
              <a:rPr lang="en-US" smtClean="0"/>
              <a:t>7/21/24</a:t>
            </a:fld>
            <a:endParaRPr lang="en-US"/>
          </a:p>
        </p:txBody>
      </p:sp>
      <p:sp>
        <p:nvSpPr>
          <p:cNvPr id="5" name="Footer Placeholder 4">
            <a:extLst>
              <a:ext uri="{FF2B5EF4-FFF2-40B4-BE49-F238E27FC236}">
                <a16:creationId xmlns:a16="http://schemas.microsoft.com/office/drawing/2014/main" id="{846DBEF7-953C-F6B4-69B2-D22A9A086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7C511-84BD-D60E-6C07-C4BB325E414C}"/>
              </a:ext>
            </a:extLst>
          </p:cNvPr>
          <p:cNvSpPr>
            <a:spLocks noGrp="1"/>
          </p:cNvSpPr>
          <p:nvPr>
            <p:ph type="sldNum" sz="quarter" idx="12"/>
          </p:nvPr>
        </p:nvSpPr>
        <p:spPr/>
        <p:txBody>
          <a:bodyPr/>
          <a:lstStyle/>
          <a:p>
            <a:fld id="{4FAB537A-C0C6-474F-8E78-7BE5AD7128DD}" type="slidenum">
              <a:rPr lang="en-US" smtClean="0"/>
              <a:t>‹#›</a:t>
            </a:fld>
            <a:endParaRPr lang="en-US"/>
          </a:p>
        </p:txBody>
      </p:sp>
    </p:spTree>
    <p:extLst>
      <p:ext uri="{BB962C8B-B14F-4D97-AF65-F5344CB8AC3E}">
        <p14:creationId xmlns:p14="http://schemas.microsoft.com/office/powerpoint/2010/main" val="2080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DB59-0197-20EF-23E6-D328251322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3DCFBE-CF3F-42A1-1832-14813AC65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C30C6-F409-DECE-366D-8624A3551288}"/>
              </a:ext>
            </a:extLst>
          </p:cNvPr>
          <p:cNvSpPr>
            <a:spLocks noGrp="1"/>
          </p:cNvSpPr>
          <p:nvPr>
            <p:ph type="dt" sz="half" idx="10"/>
          </p:nvPr>
        </p:nvSpPr>
        <p:spPr/>
        <p:txBody>
          <a:bodyPr/>
          <a:lstStyle/>
          <a:p>
            <a:fld id="{746DAD99-49BE-7A42-856C-76DAE7E7F2E7}" type="datetimeFigureOut">
              <a:rPr lang="en-US" smtClean="0"/>
              <a:t>7/21/24</a:t>
            </a:fld>
            <a:endParaRPr lang="en-US"/>
          </a:p>
        </p:txBody>
      </p:sp>
      <p:sp>
        <p:nvSpPr>
          <p:cNvPr id="5" name="Footer Placeholder 4">
            <a:extLst>
              <a:ext uri="{FF2B5EF4-FFF2-40B4-BE49-F238E27FC236}">
                <a16:creationId xmlns:a16="http://schemas.microsoft.com/office/drawing/2014/main" id="{DB29E608-940D-8C6D-2577-02D8207F3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E9D28-923D-A148-B116-0AA1797CD105}"/>
              </a:ext>
            </a:extLst>
          </p:cNvPr>
          <p:cNvSpPr>
            <a:spLocks noGrp="1"/>
          </p:cNvSpPr>
          <p:nvPr>
            <p:ph type="sldNum" sz="quarter" idx="12"/>
          </p:nvPr>
        </p:nvSpPr>
        <p:spPr/>
        <p:txBody>
          <a:bodyPr/>
          <a:lstStyle/>
          <a:p>
            <a:fld id="{4FAB537A-C0C6-474F-8E78-7BE5AD7128DD}" type="slidenum">
              <a:rPr lang="en-US" smtClean="0"/>
              <a:t>‹#›</a:t>
            </a:fld>
            <a:endParaRPr lang="en-US"/>
          </a:p>
        </p:txBody>
      </p:sp>
    </p:spTree>
    <p:extLst>
      <p:ext uri="{BB962C8B-B14F-4D97-AF65-F5344CB8AC3E}">
        <p14:creationId xmlns:p14="http://schemas.microsoft.com/office/powerpoint/2010/main" val="122019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AAEE7-259D-6168-8308-8CA37B0E4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98E9DA-B485-E0EA-B62E-15AD7FDE68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02EEA-93E5-F42C-D562-6D02B41161BE}"/>
              </a:ext>
            </a:extLst>
          </p:cNvPr>
          <p:cNvSpPr>
            <a:spLocks noGrp="1"/>
          </p:cNvSpPr>
          <p:nvPr>
            <p:ph type="dt" sz="half" idx="10"/>
          </p:nvPr>
        </p:nvSpPr>
        <p:spPr/>
        <p:txBody>
          <a:bodyPr/>
          <a:lstStyle/>
          <a:p>
            <a:fld id="{746DAD99-49BE-7A42-856C-76DAE7E7F2E7}" type="datetimeFigureOut">
              <a:rPr lang="en-US" smtClean="0"/>
              <a:t>7/21/24</a:t>
            </a:fld>
            <a:endParaRPr lang="en-US"/>
          </a:p>
        </p:txBody>
      </p:sp>
      <p:sp>
        <p:nvSpPr>
          <p:cNvPr id="5" name="Footer Placeholder 4">
            <a:extLst>
              <a:ext uri="{FF2B5EF4-FFF2-40B4-BE49-F238E27FC236}">
                <a16:creationId xmlns:a16="http://schemas.microsoft.com/office/drawing/2014/main" id="{E1F3F60D-D491-F5A3-6E15-2C32AA699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687EA-DBE1-CC6E-5B6F-EC66B7C2EBC4}"/>
              </a:ext>
            </a:extLst>
          </p:cNvPr>
          <p:cNvSpPr>
            <a:spLocks noGrp="1"/>
          </p:cNvSpPr>
          <p:nvPr>
            <p:ph type="sldNum" sz="quarter" idx="12"/>
          </p:nvPr>
        </p:nvSpPr>
        <p:spPr/>
        <p:txBody>
          <a:bodyPr/>
          <a:lstStyle/>
          <a:p>
            <a:fld id="{4FAB537A-C0C6-474F-8E78-7BE5AD7128DD}" type="slidenum">
              <a:rPr lang="en-US" smtClean="0"/>
              <a:t>‹#›</a:t>
            </a:fld>
            <a:endParaRPr lang="en-US"/>
          </a:p>
        </p:txBody>
      </p:sp>
    </p:spTree>
    <p:extLst>
      <p:ext uri="{BB962C8B-B14F-4D97-AF65-F5344CB8AC3E}">
        <p14:creationId xmlns:p14="http://schemas.microsoft.com/office/powerpoint/2010/main" val="294463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D70A-147D-48B0-3C8E-9D77E210E1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2DD0A-343D-14CC-D18C-0883BD52B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9C0E3-7F56-1294-0B6A-FD098D6233F9}"/>
              </a:ext>
            </a:extLst>
          </p:cNvPr>
          <p:cNvSpPr>
            <a:spLocks noGrp="1"/>
          </p:cNvSpPr>
          <p:nvPr>
            <p:ph type="dt" sz="half" idx="10"/>
          </p:nvPr>
        </p:nvSpPr>
        <p:spPr/>
        <p:txBody>
          <a:bodyPr/>
          <a:lstStyle/>
          <a:p>
            <a:fld id="{746DAD99-49BE-7A42-856C-76DAE7E7F2E7}" type="datetimeFigureOut">
              <a:rPr lang="en-US" smtClean="0"/>
              <a:t>7/21/24</a:t>
            </a:fld>
            <a:endParaRPr lang="en-US"/>
          </a:p>
        </p:txBody>
      </p:sp>
      <p:sp>
        <p:nvSpPr>
          <p:cNvPr id="5" name="Footer Placeholder 4">
            <a:extLst>
              <a:ext uri="{FF2B5EF4-FFF2-40B4-BE49-F238E27FC236}">
                <a16:creationId xmlns:a16="http://schemas.microsoft.com/office/drawing/2014/main" id="{E2CC8F81-682E-13FC-6190-291DC0240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E87DB-DF51-543C-54AC-2733EA7B5FC7}"/>
              </a:ext>
            </a:extLst>
          </p:cNvPr>
          <p:cNvSpPr>
            <a:spLocks noGrp="1"/>
          </p:cNvSpPr>
          <p:nvPr>
            <p:ph type="sldNum" sz="quarter" idx="12"/>
          </p:nvPr>
        </p:nvSpPr>
        <p:spPr/>
        <p:txBody>
          <a:bodyPr/>
          <a:lstStyle/>
          <a:p>
            <a:fld id="{4FAB537A-C0C6-474F-8E78-7BE5AD7128DD}" type="slidenum">
              <a:rPr lang="en-US" smtClean="0"/>
              <a:t>‹#›</a:t>
            </a:fld>
            <a:endParaRPr lang="en-US"/>
          </a:p>
        </p:txBody>
      </p:sp>
    </p:spTree>
    <p:extLst>
      <p:ext uri="{BB962C8B-B14F-4D97-AF65-F5344CB8AC3E}">
        <p14:creationId xmlns:p14="http://schemas.microsoft.com/office/powerpoint/2010/main" val="225109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3330-231E-AC3A-8754-2AFEB32D4A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4E24A6-AF43-402D-1ADF-756A8DA376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60DC2E-7EE5-A7F1-7A79-0A276238F772}"/>
              </a:ext>
            </a:extLst>
          </p:cNvPr>
          <p:cNvSpPr>
            <a:spLocks noGrp="1"/>
          </p:cNvSpPr>
          <p:nvPr>
            <p:ph type="dt" sz="half" idx="10"/>
          </p:nvPr>
        </p:nvSpPr>
        <p:spPr/>
        <p:txBody>
          <a:bodyPr/>
          <a:lstStyle/>
          <a:p>
            <a:fld id="{746DAD99-49BE-7A42-856C-76DAE7E7F2E7}" type="datetimeFigureOut">
              <a:rPr lang="en-US" smtClean="0"/>
              <a:t>7/21/24</a:t>
            </a:fld>
            <a:endParaRPr lang="en-US"/>
          </a:p>
        </p:txBody>
      </p:sp>
      <p:sp>
        <p:nvSpPr>
          <p:cNvPr id="5" name="Footer Placeholder 4">
            <a:extLst>
              <a:ext uri="{FF2B5EF4-FFF2-40B4-BE49-F238E27FC236}">
                <a16:creationId xmlns:a16="http://schemas.microsoft.com/office/drawing/2014/main" id="{0270F9C0-D2D4-1368-3B14-52883492A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00859-1A5E-0F99-292B-A47774E41FCE}"/>
              </a:ext>
            </a:extLst>
          </p:cNvPr>
          <p:cNvSpPr>
            <a:spLocks noGrp="1"/>
          </p:cNvSpPr>
          <p:nvPr>
            <p:ph type="sldNum" sz="quarter" idx="12"/>
          </p:nvPr>
        </p:nvSpPr>
        <p:spPr/>
        <p:txBody>
          <a:bodyPr/>
          <a:lstStyle/>
          <a:p>
            <a:fld id="{4FAB537A-C0C6-474F-8E78-7BE5AD7128DD}" type="slidenum">
              <a:rPr lang="en-US" smtClean="0"/>
              <a:t>‹#›</a:t>
            </a:fld>
            <a:endParaRPr lang="en-US"/>
          </a:p>
        </p:txBody>
      </p:sp>
    </p:spTree>
    <p:extLst>
      <p:ext uri="{BB962C8B-B14F-4D97-AF65-F5344CB8AC3E}">
        <p14:creationId xmlns:p14="http://schemas.microsoft.com/office/powerpoint/2010/main" val="105089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F3BE-7C2C-03EE-AE84-1DFFE6697D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BCB03-340A-8FE5-AB9C-1FB03EF7FE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76E62E-996C-4777-8A46-6DDD5DCBFE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9FADFE-037D-5473-7239-5B751B5D06DC}"/>
              </a:ext>
            </a:extLst>
          </p:cNvPr>
          <p:cNvSpPr>
            <a:spLocks noGrp="1"/>
          </p:cNvSpPr>
          <p:nvPr>
            <p:ph type="dt" sz="half" idx="10"/>
          </p:nvPr>
        </p:nvSpPr>
        <p:spPr/>
        <p:txBody>
          <a:bodyPr/>
          <a:lstStyle/>
          <a:p>
            <a:fld id="{746DAD99-49BE-7A42-856C-76DAE7E7F2E7}" type="datetimeFigureOut">
              <a:rPr lang="en-US" smtClean="0"/>
              <a:t>7/21/24</a:t>
            </a:fld>
            <a:endParaRPr lang="en-US"/>
          </a:p>
        </p:txBody>
      </p:sp>
      <p:sp>
        <p:nvSpPr>
          <p:cNvPr id="6" name="Footer Placeholder 5">
            <a:extLst>
              <a:ext uri="{FF2B5EF4-FFF2-40B4-BE49-F238E27FC236}">
                <a16:creationId xmlns:a16="http://schemas.microsoft.com/office/drawing/2014/main" id="{8634F30E-03A7-8E99-A437-410CE8E0B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8B5A8-8D77-E304-62FE-4DACE860AADA}"/>
              </a:ext>
            </a:extLst>
          </p:cNvPr>
          <p:cNvSpPr>
            <a:spLocks noGrp="1"/>
          </p:cNvSpPr>
          <p:nvPr>
            <p:ph type="sldNum" sz="quarter" idx="12"/>
          </p:nvPr>
        </p:nvSpPr>
        <p:spPr/>
        <p:txBody>
          <a:bodyPr/>
          <a:lstStyle/>
          <a:p>
            <a:fld id="{4FAB537A-C0C6-474F-8E78-7BE5AD7128DD}" type="slidenum">
              <a:rPr lang="en-US" smtClean="0"/>
              <a:t>‹#›</a:t>
            </a:fld>
            <a:endParaRPr lang="en-US"/>
          </a:p>
        </p:txBody>
      </p:sp>
    </p:spTree>
    <p:extLst>
      <p:ext uri="{BB962C8B-B14F-4D97-AF65-F5344CB8AC3E}">
        <p14:creationId xmlns:p14="http://schemas.microsoft.com/office/powerpoint/2010/main" val="308600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7810-B555-F03D-7637-4B67608A85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27B401-F3E0-C1AF-1A99-987DC3A77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F5C7CD-4C98-4520-9E14-82A2515A1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F3DAB-6E7A-1ACA-FEB2-836F1D2F37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4D2A80-C346-4F87-AADD-9AD3D6DC6F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50A94-299D-4356-7FA8-079281D55EB2}"/>
              </a:ext>
            </a:extLst>
          </p:cNvPr>
          <p:cNvSpPr>
            <a:spLocks noGrp="1"/>
          </p:cNvSpPr>
          <p:nvPr>
            <p:ph type="dt" sz="half" idx="10"/>
          </p:nvPr>
        </p:nvSpPr>
        <p:spPr/>
        <p:txBody>
          <a:bodyPr/>
          <a:lstStyle/>
          <a:p>
            <a:fld id="{746DAD99-49BE-7A42-856C-76DAE7E7F2E7}" type="datetimeFigureOut">
              <a:rPr lang="en-US" smtClean="0"/>
              <a:t>7/21/24</a:t>
            </a:fld>
            <a:endParaRPr lang="en-US"/>
          </a:p>
        </p:txBody>
      </p:sp>
      <p:sp>
        <p:nvSpPr>
          <p:cNvPr id="8" name="Footer Placeholder 7">
            <a:extLst>
              <a:ext uri="{FF2B5EF4-FFF2-40B4-BE49-F238E27FC236}">
                <a16:creationId xmlns:a16="http://schemas.microsoft.com/office/drawing/2014/main" id="{708D53C5-BDB1-D2DC-61D8-4AE9221491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7BF746-54CC-1B89-ABD3-B066BD9CC7DB}"/>
              </a:ext>
            </a:extLst>
          </p:cNvPr>
          <p:cNvSpPr>
            <a:spLocks noGrp="1"/>
          </p:cNvSpPr>
          <p:nvPr>
            <p:ph type="sldNum" sz="quarter" idx="12"/>
          </p:nvPr>
        </p:nvSpPr>
        <p:spPr/>
        <p:txBody>
          <a:bodyPr/>
          <a:lstStyle/>
          <a:p>
            <a:fld id="{4FAB537A-C0C6-474F-8E78-7BE5AD7128DD}" type="slidenum">
              <a:rPr lang="en-US" smtClean="0"/>
              <a:t>‹#›</a:t>
            </a:fld>
            <a:endParaRPr lang="en-US"/>
          </a:p>
        </p:txBody>
      </p:sp>
    </p:spTree>
    <p:extLst>
      <p:ext uri="{BB962C8B-B14F-4D97-AF65-F5344CB8AC3E}">
        <p14:creationId xmlns:p14="http://schemas.microsoft.com/office/powerpoint/2010/main" val="419966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3C1A-CCC3-6DEB-BA4B-FD7BC940D9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061CA-9131-793F-957E-C57417BFE9D1}"/>
              </a:ext>
            </a:extLst>
          </p:cNvPr>
          <p:cNvSpPr>
            <a:spLocks noGrp="1"/>
          </p:cNvSpPr>
          <p:nvPr>
            <p:ph type="dt" sz="half" idx="10"/>
          </p:nvPr>
        </p:nvSpPr>
        <p:spPr/>
        <p:txBody>
          <a:bodyPr/>
          <a:lstStyle/>
          <a:p>
            <a:fld id="{746DAD99-49BE-7A42-856C-76DAE7E7F2E7}" type="datetimeFigureOut">
              <a:rPr lang="en-US" smtClean="0"/>
              <a:t>7/21/24</a:t>
            </a:fld>
            <a:endParaRPr lang="en-US"/>
          </a:p>
        </p:txBody>
      </p:sp>
      <p:sp>
        <p:nvSpPr>
          <p:cNvPr id="4" name="Footer Placeholder 3">
            <a:extLst>
              <a:ext uri="{FF2B5EF4-FFF2-40B4-BE49-F238E27FC236}">
                <a16:creationId xmlns:a16="http://schemas.microsoft.com/office/drawing/2014/main" id="{7BA46FE0-1824-0954-9F53-303990A2F6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04883-9FFA-AFF0-44AC-4FE64D84D7BC}"/>
              </a:ext>
            </a:extLst>
          </p:cNvPr>
          <p:cNvSpPr>
            <a:spLocks noGrp="1"/>
          </p:cNvSpPr>
          <p:nvPr>
            <p:ph type="sldNum" sz="quarter" idx="12"/>
          </p:nvPr>
        </p:nvSpPr>
        <p:spPr/>
        <p:txBody>
          <a:bodyPr/>
          <a:lstStyle/>
          <a:p>
            <a:fld id="{4FAB537A-C0C6-474F-8E78-7BE5AD7128DD}" type="slidenum">
              <a:rPr lang="en-US" smtClean="0"/>
              <a:t>‹#›</a:t>
            </a:fld>
            <a:endParaRPr lang="en-US"/>
          </a:p>
        </p:txBody>
      </p:sp>
    </p:spTree>
    <p:extLst>
      <p:ext uri="{BB962C8B-B14F-4D97-AF65-F5344CB8AC3E}">
        <p14:creationId xmlns:p14="http://schemas.microsoft.com/office/powerpoint/2010/main" val="337516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171FBF-460D-CF89-9F3E-9259B545D7BB}"/>
              </a:ext>
            </a:extLst>
          </p:cNvPr>
          <p:cNvSpPr>
            <a:spLocks noGrp="1"/>
          </p:cNvSpPr>
          <p:nvPr>
            <p:ph type="dt" sz="half" idx="10"/>
          </p:nvPr>
        </p:nvSpPr>
        <p:spPr/>
        <p:txBody>
          <a:bodyPr/>
          <a:lstStyle/>
          <a:p>
            <a:fld id="{746DAD99-49BE-7A42-856C-76DAE7E7F2E7}" type="datetimeFigureOut">
              <a:rPr lang="en-US" smtClean="0"/>
              <a:t>7/21/24</a:t>
            </a:fld>
            <a:endParaRPr lang="en-US"/>
          </a:p>
        </p:txBody>
      </p:sp>
      <p:sp>
        <p:nvSpPr>
          <p:cNvPr id="3" name="Footer Placeholder 2">
            <a:extLst>
              <a:ext uri="{FF2B5EF4-FFF2-40B4-BE49-F238E27FC236}">
                <a16:creationId xmlns:a16="http://schemas.microsoft.com/office/drawing/2014/main" id="{BFA9E4E0-6EF0-2B53-BE9F-1613067429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37FDBE-FD15-FC43-56D6-A9E71AB0EA2D}"/>
              </a:ext>
            </a:extLst>
          </p:cNvPr>
          <p:cNvSpPr>
            <a:spLocks noGrp="1"/>
          </p:cNvSpPr>
          <p:nvPr>
            <p:ph type="sldNum" sz="quarter" idx="12"/>
          </p:nvPr>
        </p:nvSpPr>
        <p:spPr/>
        <p:txBody>
          <a:bodyPr/>
          <a:lstStyle/>
          <a:p>
            <a:fld id="{4FAB537A-C0C6-474F-8E78-7BE5AD7128DD}" type="slidenum">
              <a:rPr lang="en-US" smtClean="0"/>
              <a:t>‹#›</a:t>
            </a:fld>
            <a:endParaRPr lang="en-US"/>
          </a:p>
        </p:txBody>
      </p:sp>
    </p:spTree>
    <p:extLst>
      <p:ext uri="{BB962C8B-B14F-4D97-AF65-F5344CB8AC3E}">
        <p14:creationId xmlns:p14="http://schemas.microsoft.com/office/powerpoint/2010/main" val="228520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CCF9-AA26-A26A-993D-376576D81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0AFEA3-0147-454B-3373-49DF3B027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A334CC-B9BA-31AF-C1A3-2621DDA8B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8950E-6B22-40E7-4521-75DE43C3246F}"/>
              </a:ext>
            </a:extLst>
          </p:cNvPr>
          <p:cNvSpPr>
            <a:spLocks noGrp="1"/>
          </p:cNvSpPr>
          <p:nvPr>
            <p:ph type="dt" sz="half" idx="10"/>
          </p:nvPr>
        </p:nvSpPr>
        <p:spPr/>
        <p:txBody>
          <a:bodyPr/>
          <a:lstStyle/>
          <a:p>
            <a:fld id="{746DAD99-49BE-7A42-856C-76DAE7E7F2E7}" type="datetimeFigureOut">
              <a:rPr lang="en-US" smtClean="0"/>
              <a:t>7/21/24</a:t>
            </a:fld>
            <a:endParaRPr lang="en-US"/>
          </a:p>
        </p:txBody>
      </p:sp>
      <p:sp>
        <p:nvSpPr>
          <p:cNvPr id="6" name="Footer Placeholder 5">
            <a:extLst>
              <a:ext uri="{FF2B5EF4-FFF2-40B4-BE49-F238E27FC236}">
                <a16:creationId xmlns:a16="http://schemas.microsoft.com/office/drawing/2014/main" id="{D00DDED5-5911-BE8C-FDD6-D3F35E163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67058-9E88-EE21-71BF-5079EC6CC1CB}"/>
              </a:ext>
            </a:extLst>
          </p:cNvPr>
          <p:cNvSpPr>
            <a:spLocks noGrp="1"/>
          </p:cNvSpPr>
          <p:nvPr>
            <p:ph type="sldNum" sz="quarter" idx="12"/>
          </p:nvPr>
        </p:nvSpPr>
        <p:spPr/>
        <p:txBody>
          <a:bodyPr/>
          <a:lstStyle/>
          <a:p>
            <a:fld id="{4FAB537A-C0C6-474F-8E78-7BE5AD7128DD}" type="slidenum">
              <a:rPr lang="en-US" smtClean="0"/>
              <a:t>‹#›</a:t>
            </a:fld>
            <a:endParaRPr lang="en-US"/>
          </a:p>
        </p:txBody>
      </p:sp>
    </p:spTree>
    <p:extLst>
      <p:ext uri="{BB962C8B-B14F-4D97-AF65-F5344CB8AC3E}">
        <p14:creationId xmlns:p14="http://schemas.microsoft.com/office/powerpoint/2010/main" val="148265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BE94-4F8F-EB06-13B8-779EC13AB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9EDDAF-F4F0-62D7-7B2A-0D5BC93D77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D41253-FF74-36A5-6C53-72DF3849E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03088-A94B-862D-2EE6-804B8C1B111B}"/>
              </a:ext>
            </a:extLst>
          </p:cNvPr>
          <p:cNvSpPr>
            <a:spLocks noGrp="1"/>
          </p:cNvSpPr>
          <p:nvPr>
            <p:ph type="dt" sz="half" idx="10"/>
          </p:nvPr>
        </p:nvSpPr>
        <p:spPr/>
        <p:txBody>
          <a:bodyPr/>
          <a:lstStyle/>
          <a:p>
            <a:fld id="{746DAD99-49BE-7A42-856C-76DAE7E7F2E7}" type="datetimeFigureOut">
              <a:rPr lang="en-US" smtClean="0"/>
              <a:t>7/21/24</a:t>
            </a:fld>
            <a:endParaRPr lang="en-US"/>
          </a:p>
        </p:txBody>
      </p:sp>
      <p:sp>
        <p:nvSpPr>
          <p:cNvPr id="6" name="Footer Placeholder 5">
            <a:extLst>
              <a:ext uri="{FF2B5EF4-FFF2-40B4-BE49-F238E27FC236}">
                <a16:creationId xmlns:a16="http://schemas.microsoft.com/office/drawing/2014/main" id="{DF63EE8B-497B-24C4-10BC-01601ACFA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C07667-08A7-E556-8165-3AB15E78D6DA}"/>
              </a:ext>
            </a:extLst>
          </p:cNvPr>
          <p:cNvSpPr>
            <a:spLocks noGrp="1"/>
          </p:cNvSpPr>
          <p:nvPr>
            <p:ph type="sldNum" sz="quarter" idx="12"/>
          </p:nvPr>
        </p:nvSpPr>
        <p:spPr/>
        <p:txBody>
          <a:bodyPr/>
          <a:lstStyle/>
          <a:p>
            <a:fld id="{4FAB537A-C0C6-474F-8E78-7BE5AD7128DD}" type="slidenum">
              <a:rPr lang="en-US" smtClean="0"/>
              <a:t>‹#›</a:t>
            </a:fld>
            <a:endParaRPr lang="en-US"/>
          </a:p>
        </p:txBody>
      </p:sp>
    </p:spTree>
    <p:extLst>
      <p:ext uri="{BB962C8B-B14F-4D97-AF65-F5344CB8AC3E}">
        <p14:creationId xmlns:p14="http://schemas.microsoft.com/office/powerpoint/2010/main" val="234474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31393-E037-78D0-3458-1044CEBF3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EF21CE-98DD-ACB1-C788-801BC2A8C5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15781-E2C0-652C-C92C-90F0F16F1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DAD99-49BE-7A42-856C-76DAE7E7F2E7}" type="datetimeFigureOut">
              <a:rPr lang="en-US" smtClean="0"/>
              <a:t>7/21/24</a:t>
            </a:fld>
            <a:endParaRPr lang="en-US"/>
          </a:p>
        </p:txBody>
      </p:sp>
      <p:sp>
        <p:nvSpPr>
          <p:cNvPr id="5" name="Footer Placeholder 4">
            <a:extLst>
              <a:ext uri="{FF2B5EF4-FFF2-40B4-BE49-F238E27FC236}">
                <a16:creationId xmlns:a16="http://schemas.microsoft.com/office/drawing/2014/main" id="{2C207374-0EE4-F518-D78C-DC9A698F8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BF368E-EBF5-779C-4256-317957FBCC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537A-C0C6-474F-8E78-7BE5AD7128DD}" type="slidenum">
              <a:rPr lang="en-US" smtClean="0"/>
              <a:t>‹#›</a:t>
            </a:fld>
            <a:endParaRPr lang="en-US"/>
          </a:p>
        </p:txBody>
      </p:sp>
    </p:spTree>
    <p:extLst>
      <p:ext uri="{BB962C8B-B14F-4D97-AF65-F5344CB8AC3E}">
        <p14:creationId xmlns:p14="http://schemas.microsoft.com/office/powerpoint/2010/main" val="1080987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ates.edu/student-affairs/student-support-and-advising/course-deferral-guidelin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bates.edu/academics/academic-resources/academic-stand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ates.edu/dof/academic-appeal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bates.edu/do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bates.edu/student-affairs/examinatio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ates-catalog.coursedog.com/academic-program" TargetMode="External"/><Relationship Id="rId2" Type="http://schemas.openxmlformats.org/officeDocument/2006/relationships/hyperlink" Target="https://www.bates.edu/dof/files/2022/07/Academic-Standing-and-Academic-Probation.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ates.edu/dof/course-attendance-policy-guideline-for-absenc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ates.edu/accessible-education-student-support/faculty/" TargetMode="External"/><Relationship Id="rId2" Type="http://schemas.openxmlformats.org/officeDocument/2006/relationships/hyperlink" Target="https://www.bates.edu/accessible-education-student-support/flexibility-with-attendance-polic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ates.edu/multifaith/multifaith-calenda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ates.edu/housing/" TargetMode="External"/><Relationship Id="rId2" Type="http://schemas.openxmlformats.org/officeDocument/2006/relationships/hyperlink" Target="https://www.bates.edu/housing/first-year-center/?_ga=2.222857362.80086513.1654606926-1790716194.1632238542" TargetMode="External"/><Relationship Id="rId1" Type="http://schemas.openxmlformats.org/officeDocument/2006/relationships/slideLayout" Target="../slideLayouts/slideLayout2.xml"/><Relationship Id="rId4" Type="http://schemas.openxmlformats.org/officeDocument/2006/relationships/hyperlink" Target="https://www.bates.edu/student-writing-language-center/"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bates.edu/dof/fys-advising-port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ates.edu/g" TargetMode="External"/><Relationship Id="rId2" Type="http://schemas.openxmlformats.org/officeDocument/2006/relationships/hyperlink" Target="https://www.bates.edu/student-affairs/batesreach/" TargetMode="External"/><Relationship Id="rId1" Type="http://schemas.openxmlformats.org/officeDocument/2006/relationships/slideLayout" Target="../slideLayouts/slideLayout2.xml"/><Relationship Id="rId6" Type="http://schemas.openxmlformats.org/officeDocument/2006/relationships/hyperlink" Target="https://www.bates.edu/student-affairs/batesreach-training-materials/" TargetMode="External"/><Relationship Id="rId5" Type="http://schemas.openxmlformats.org/officeDocument/2006/relationships/hyperlink" Target="https://www.bates.edu/student-affairs/batesreach-faqs/" TargetMode="External"/><Relationship Id="rId4" Type="http://schemas.openxmlformats.org/officeDocument/2006/relationships/hyperlink" Target="https://www.bates.edu/student-affairs/batesreach-student-training-material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bates.edu/registrar/ferpa/ferpa-overvie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registrar@bates.edu" TargetMode="External"/><Relationship Id="rId2" Type="http://schemas.openxmlformats.org/officeDocument/2006/relationships/hyperlink" Target="https://www.bates.edu/dof/fys-advising-portal/" TargetMode="External"/><Relationship Id="rId1" Type="http://schemas.openxmlformats.org/officeDocument/2006/relationships/slideLayout" Target="../slideLayouts/slideLayout2.xml"/><Relationship Id="rId6" Type="http://schemas.openxmlformats.org/officeDocument/2006/relationships/hyperlink" Target="mailto:jberry4@bates.edu" TargetMode="External"/><Relationship Id="rId5" Type="http://schemas.openxmlformats.org/officeDocument/2006/relationships/hyperlink" Target="mailto:efoster@bates.edu" TargetMode="External"/><Relationship Id="rId4" Type="http://schemas.openxmlformats.org/officeDocument/2006/relationships/hyperlink" Target="mailto:sengel@bates.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ates.edu/dof/files/2023/05/Gen-Ed-Description-5-1-2023.pdf" TargetMode="External"/><Relationship Id="rId1" Type="http://schemas.openxmlformats.org/officeDocument/2006/relationships/slideLayout" Target="../slideLayouts/slideLayout2.xml"/><Relationship Id="rId4" Type="http://schemas.openxmlformats.org/officeDocument/2006/relationships/hyperlink" Target="https://catalog.bates.edu/"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bates.edu/registr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ates.edu/center-inclusive-teaching-learning/syllabus-template/" TargetMode="External"/><Relationship Id="rId2" Type="http://schemas.openxmlformats.org/officeDocument/2006/relationships/hyperlink" Target="https://www.bates.edu/dof/fys-advising-porta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ates.edu/student-conduct-community-standards/student-conduct/academic-integrity-polic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EC82-5E49-2686-F805-3F24982B4477}"/>
              </a:ext>
            </a:extLst>
          </p:cNvPr>
          <p:cNvSpPr>
            <a:spLocks noGrp="1"/>
          </p:cNvSpPr>
          <p:nvPr>
            <p:ph type="ctrTitle"/>
          </p:nvPr>
        </p:nvSpPr>
        <p:spPr>
          <a:xfrm>
            <a:off x="1524000" y="1122363"/>
            <a:ext cx="9372600" cy="2387600"/>
          </a:xfrm>
        </p:spPr>
        <p:txBody>
          <a:bodyPr>
            <a:normAutofit fontScale="90000"/>
          </a:bodyPr>
          <a:lstStyle/>
          <a:p>
            <a:r>
              <a:rPr lang="en-US" dirty="0"/>
              <a:t>The Bates Curriculum, Registration, Records, and FERPA</a:t>
            </a:r>
          </a:p>
        </p:txBody>
      </p:sp>
      <p:sp>
        <p:nvSpPr>
          <p:cNvPr id="3" name="Subtitle 2">
            <a:extLst>
              <a:ext uri="{FF2B5EF4-FFF2-40B4-BE49-F238E27FC236}">
                <a16:creationId xmlns:a16="http://schemas.microsoft.com/office/drawing/2014/main" id="{085630DF-3FB8-E8B2-E201-B3F3A18DA71F}"/>
              </a:ext>
            </a:extLst>
          </p:cNvPr>
          <p:cNvSpPr>
            <a:spLocks noGrp="1"/>
          </p:cNvSpPr>
          <p:nvPr>
            <p:ph type="subTitle" idx="1"/>
          </p:nvPr>
        </p:nvSpPr>
        <p:spPr>
          <a:xfrm>
            <a:off x="1524000" y="4079875"/>
            <a:ext cx="9144000" cy="1994354"/>
          </a:xfrm>
        </p:spPr>
        <p:txBody>
          <a:bodyPr>
            <a:normAutofit/>
          </a:bodyPr>
          <a:lstStyle/>
          <a:p>
            <a:r>
              <a:rPr lang="en-US" dirty="0"/>
              <a:t>A Resource on Academic Policy and Academic Advising Resources</a:t>
            </a:r>
          </a:p>
          <a:p>
            <a:endParaRPr lang="en-US" dirty="0"/>
          </a:p>
          <a:p>
            <a:r>
              <a:rPr lang="en-US" dirty="0"/>
              <a:t>Steve Engel, Professor of Politics and Associate Dean of the Faculty</a:t>
            </a:r>
          </a:p>
        </p:txBody>
      </p:sp>
    </p:spTree>
    <p:extLst>
      <p:ext uri="{BB962C8B-B14F-4D97-AF65-F5344CB8AC3E}">
        <p14:creationId xmlns:p14="http://schemas.microsoft.com/office/powerpoint/2010/main" val="3669140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a:xfrm>
            <a:off x="390419" y="365125"/>
            <a:ext cx="11270750" cy="1325563"/>
          </a:xfrm>
        </p:spPr>
        <p:txBody>
          <a:bodyPr/>
          <a:lstStyle/>
          <a:p>
            <a:r>
              <a:rPr lang="en-US" dirty="0"/>
              <a:t>Course Deferral Policy (extensions)</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426029"/>
            <a:ext cx="10515600" cy="5066846"/>
          </a:xfrm>
        </p:spPr>
        <p:txBody>
          <a:bodyPr>
            <a:normAutofit fontScale="77500" lnSpcReduction="20000"/>
          </a:bodyPr>
          <a:lstStyle/>
          <a:p>
            <a:r>
              <a:rPr lang="en-US" dirty="0"/>
              <a:t>Students are expected to complete all work assigned by faculty by the end of final exams. </a:t>
            </a:r>
          </a:p>
          <a:p>
            <a:endParaRPr lang="en-US" sz="1700" dirty="0"/>
          </a:p>
          <a:p>
            <a:r>
              <a:rPr lang="en-US" dirty="0"/>
              <a:t>In turn, faculty are expected to provide students with clear guidelines in their syllabi and in class discussions regarding all assignments, including test dates and paper deadlines. </a:t>
            </a:r>
          </a:p>
          <a:p>
            <a:endParaRPr lang="en-US" sz="1700" dirty="0"/>
          </a:p>
          <a:p>
            <a:r>
              <a:rPr lang="en-US" dirty="0"/>
              <a:t>The College recognizes that circumstances beyond the control of the student may occasionally necessitate the extension of a deadline for some course work beyond the end of the semester. In the interest of fairness and equity to all students, the reasons for such deferrals must be limited in scope.</a:t>
            </a:r>
          </a:p>
          <a:p>
            <a:endParaRPr lang="en-US" sz="1700" dirty="0"/>
          </a:p>
          <a:p>
            <a:r>
              <a:rPr lang="en-US" dirty="0"/>
              <a:t>How can a student obtain a deferral, what are the limitations on deferrals, and how is the faculty instructor of the course involved?</a:t>
            </a:r>
          </a:p>
          <a:p>
            <a:pPr lvl="1"/>
            <a:r>
              <a:rPr lang="en-US" dirty="0"/>
              <a:t>Go </a:t>
            </a:r>
            <a:r>
              <a:rPr lang="en-US" dirty="0">
                <a:hlinkClick r:id="rId2"/>
              </a:rPr>
              <a:t>here</a:t>
            </a:r>
            <a:endParaRPr lang="en-US" dirty="0"/>
          </a:p>
          <a:p>
            <a:endParaRPr lang="en-US" sz="1700" dirty="0"/>
          </a:p>
          <a:p>
            <a:r>
              <a:rPr lang="en-US" dirty="0"/>
              <a:t>This policy is meant to ensure clear communication between and expectations for the faculty and student as well as that faculty are supported by the Dean of Faculty while ensuring fair and equitable treatment for students and faculty</a:t>
            </a:r>
          </a:p>
        </p:txBody>
      </p:sp>
    </p:spTree>
    <p:extLst>
      <p:ext uri="{BB962C8B-B14F-4D97-AF65-F5344CB8AC3E}">
        <p14:creationId xmlns:p14="http://schemas.microsoft.com/office/powerpoint/2010/main" val="134945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77CD-AEA5-DCF0-20D0-5C29C81F415E}"/>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ACBF2836-9958-4CEF-937F-ECBAF8234DE7}"/>
              </a:ext>
            </a:extLst>
          </p:cNvPr>
          <p:cNvSpPr>
            <a:spLocks noGrp="1"/>
          </p:cNvSpPr>
          <p:nvPr>
            <p:ph idx="1"/>
          </p:nvPr>
        </p:nvSpPr>
        <p:spPr/>
        <p:txBody>
          <a:bodyPr/>
          <a:lstStyle/>
          <a:p>
            <a:r>
              <a:rPr lang="en-US" dirty="0"/>
              <a:t>What if a student becomes ill after the deadline for approval of a course deferral (e.g., becomes sick during final exam week and is thus unable to submit a deferral and postpone the exam)?</a:t>
            </a:r>
          </a:p>
          <a:p>
            <a:pPr lvl="1"/>
            <a:r>
              <a:rPr lang="en-US" dirty="0"/>
              <a:t>The student must petition the Academic Standing Committee to seek a course deferral once the deadline has passed</a:t>
            </a:r>
          </a:p>
        </p:txBody>
      </p:sp>
    </p:spTree>
    <p:extLst>
      <p:ext uri="{BB962C8B-B14F-4D97-AF65-F5344CB8AC3E}">
        <p14:creationId xmlns:p14="http://schemas.microsoft.com/office/powerpoint/2010/main" val="337703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Academic Standing Committee</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480456"/>
            <a:ext cx="10515600" cy="4920343"/>
          </a:xfrm>
        </p:spPr>
        <p:txBody>
          <a:bodyPr>
            <a:normAutofit fontScale="85000" lnSpcReduction="20000"/>
          </a:bodyPr>
          <a:lstStyle/>
          <a:p>
            <a:r>
              <a:rPr lang="en-US" dirty="0"/>
              <a:t>The Academic Standing Committee is made up of faculty and staff members from different departments. </a:t>
            </a:r>
          </a:p>
          <a:p>
            <a:endParaRPr lang="en-US" dirty="0"/>
          </a:p>
          <a:p>
            <a:r>
              <a:rPr lang="en-US" dirty="0"/>
              <a:t>This committee evaluates petitions for exceptions to academic standards, policies, and procedures. Additionally, the Committee reviews requests for registration adjustments that are not considered purely administrative in nature.</a:t>
            </a:r>
          </a:p>
          <a:p>
            <a:endParaRPr lang="en-US" dirty="0"/>
          </a:p>
          <a:p>
            <a:r>
              <a:rPr lang="en-US" dirty="0"/>
              <a:t> Students who believe their situation may warrant an exemption from a College academic policy or requirement may submit a Petition to the Committee on Academic Standing. Petitions are typically reviewed weekly when classes are in session, and they must be submitted via an electronic form at the ASC Petition form site.</a:t>
            </a:r>
          </a:p>
          <a:p>
            <a:endParaRPr lang="en-US" dirty="0"/>
          </a:p>
          <a:p>
            <a:r>
              <a:rPr lang="en-US" dirty="0"/>
              <a:t>For more information on the petition process and most common petitions and considerations go </a:t>
            </a:r>
            <a:r>
              <a:rPr lang="en-US" dirty="0">
                <a:hlinkClick r:id="rId2"/>
              </a:rPr>
              <a:t>here</a:t>
            </a:r>
            <a:r>
              <a:rPr lang="en-US" dirty="0"/>
              <a:t> (which is the ASC Petition form site)</a:t>
            </a:r>
          </a:p>
        </p:txBody>
      </p:sp>
    </p:spTree>
    <p:extLst>
      <p:ext uri="{BB962C8B-B14F-4D97-AF65-F5344CB8AC3E}">
        <p14:creationId xmlns:p14="http://schemas.microsoft.com/office/powerpoint/2010/main" val="270116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Academic Appeals</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480456"/>
            <a:ext cx="10515600" cy="4920343"/>
          </a:xfrm>
        </p:spPr>
        <p:txBody>
          <a:bodyPr>
            <a:normAutofit fontScale="92500" lnSpcReduction="20000"/>
          </a:bodyPr>
          <a:lstStyle/>
          <a:p>
            <a:r>
              <a:rPr lang="en-US" dirty="0"/>
              <a:t>Bates’ commitment to fairness and consistency supports an appeal process that affords students the opportunity to have certain significant decisions affecting their academic work and status reviewed. </a:t>
            </a:r>
          </a:p>
          <a:p>
            <a:endParaRPr lang="en-US" dirty="0"/>
          </a:p>
          <a:p>
            <a:r>
              <a:rPr lang="en-US" dirty="0"/>
              <a:t>If a student has reasonable grounds to believe that a faculty member has assigned a final grade or taken other academic action that significantly departs from established course-specific policies, is inconsistent with established College policies, or is grossly unfair for other reasons, the student may follow the appeal procedures described at this </a:t>
            </a:r>
            <a:r>
              <a:rPr lang="en-US" dirty="0">
                <a:hlinkClick r:id="rId3"/>
              </a:rPr>
              <a:t>site</a:t>
            </a:r>
            <a:r>
              <a:rPr lang="en-US" dirty="0"/>
              <a:t> to obtain equitable review of the matter. It is the student’s responsibility to make a timely, compelling case.</a:t>
            </a:r>
          </a:p>
          <a:p>
            <a:endParaRPr lang="en-US" dirty="0"/>
          </a:p>
          <a:p>
            <a:r>
              <a:rPr lang="en-US" dirty="0"/>
              <a:t>Questions can be directed to the Associate Dean for a given department or program. Go to </a:t>
            </a:r>
            <a:r>
              <a:rPr lang="en-US" dirty="0">
                <a:hlinkClick r:id="rId4"/>
              </a:rPr>
              <a:t>www.bates.edu/dof</a:t>
            </a:r>
            <a:r>
              <a:rPr lang="en-US" dirty="0"/>
              <a:t>. Click on Chairs to verify the Associate Dean for your department or program.</a:t>
            </a:r>
          </a:p>
        </p:txBody>
      </p:sp>
    </p:spTree>
    <p:extLst>
      <p:ext uri="{BB962C8B-B14F-4D97-AF65-F5344CB8AC3E}">
        <p14:creationId xmlns:p14="http://schemas.microsoft.com/office/powerpoint/2010/main" val="267994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Exam Scheduling</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480456"/>
            <a:ext cx="10515600" cy="4920343"/>
          </a:xfrm>
        </p:spPr>
        <p:txBody>
          <a:bodyPr>
            <a:normAutofit fontScale="92500" lnSpcReduction="20000"/>
          </a:bodyPr>
          <a:lstStyle/>
          <a:p>
            <a:r>
              <a:rPr lang="en-US" dirty="0"/>
              <a:t>If students are seeking information regarding whether an in-term exam or a final exam can be rescheduled, then they should </a:t>
            </a:r>
            <a:r>
              <a:rPr lang="en-US" dirty="0">
                <a:hlinkClick r:id="rId2"/>
              </a:rPr>
              <a:t>review the policies stated here</a:t>
            </a:r>
            <a:r>
              <a:rPr lang="en-US" dirty="0"/>
              <a:t>.</a:t>
            </a:r>
          </a:p>
          <a:p>
            <a:endParaRPr lang="en-US" dirty="0"/>
          </a:p>
          <a:p>
            <a:r>
              <a:rPr lang="en-US" dirty="0"/>
              <a:t>Student final exam times are set by the Registrar, and students are advised to not make travel plans that conflict with their appointed exam time</a:t>
            </a:r>
          </a:p>
          <a:p>
            <a:endParaRPr lang="en-US" dirty="0"/>
          </a:p>
          <a:p>
            <a:r>
              <a:rPr lang="en-US" dirty="0"/>
              <a:t>If a student has more than 2 final exams in a given day, they can have one moved and proctored by Accessible Education.</a:t>
            </a:r>
          </a:p>
          <a:p>
            <a:endParaRPr lang="en-US" dirty="0"/>
          </a:p>
          <a:p>
            <a:r>
              <a:rPr lang="en-US" dirty="0"/>
              <a:t>If faculty have a final exam time on their schedule, and they plan not to use it, e.g., your course may have a final paper due but no final exam, please notify the Registrar.</a:t>
            </a:r>
          </a:p>
        </p:txBody>
      </p:sp>
    </p:spTree>
    <p:extLst>
      <p:ext uri="{BB962C8B-B14F-4D97-AF65-F5344CB8AC3E}">
        <p14:creationId xmlns:p14="http://schemas.microsoft.com/office/powerpoint/2010/main" val="304761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Satisfactory Academic Progress at Bates</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370114" y="1446432"/>
            <a:ext cx="2928257" cy="4889053"/>
          </a:xfrm>
        </p:spPr>
        <p:txBody>
          <a:bodyPr>
            <a:normAutofit fontScale="85000" lnSpcReduction="20000"/>
          </a:bodyPr>
          <a:lstStyle/>
          <a:p>
            <a:r>
              <a:rPr lang="en-US" dirty="0"/>
              <a:t>A brief guide to GPA and Credit Thresholds as well as to guidelines in cases of academic dismissal is </a:t>
            </a:r>
            <a:r>
              <a:rPr lang="en-US" dirty="0">
                <a:hlinkClick r:id="rId2"/>
              </a:rPr>
              <a:t>here</a:t>
            </a:r>
            <a:r>
              <a:rPr lang="en-US" dirty="0"/>
              <a:t>.</a:t>
            </a:r>
          </a:p>
          <a:p>
            <a:endParaRPr lang="en-US" dirty="0"/>
          </a:p>
          <a:p>
            <a:r>
              <a:rPr lang="en-US" dirty="0"/>
              <a:t>Full information on the GPA and credit thresholds is in the discussion of “Satisfactory Academic Progress,” can be found in the </a:t>
            </a:r>
            <a:r>
              <a:rPr lang="en-US" dirty="0">
                <a:hlinkClick r:id="rId3"/>
              </a:rPr>
              <a:t>Academic Policies</a:t>
            </a:r>
            <a:r>
              <a:rPr lang="en-US" dirty="0"/>
              <a:t> section of the </a:t>
            </a:r>
            <a:r>
              <a:rPr lang="en-US" dirty="0">
                <a:hlinkClick r:id="rId3"/>
              </a:rPr>
              <a:t>Catalog</a:t>
            </a:r>
            <a:r>
              <a:rPr lang="en-US" dirty="0"/>
              <a:t>.</a:t>
            </a:r>
          </a:p>
        </p:txBody>
      </p:sp>
      <p:graphicFrame>
        <p:nvGraphicFramePr>
          <p:cNvPr id="4" name="Table 3">
            <a:extLst>
              <a:ext uri="{FF2B5EF4-FFF2-40B4-BE49-F238E27FC236}">
                <a16:creationId xmlns:a16="http://schemas.microsoft.com/office/drawing/2014/main" id="{E44A8072-533D-B757-BDB2-2BCDB570C06E}"/>
              </a:ext>
            </a:extLst>
          </p:cNvPr>
          <p:cNvGraphicFramePr>
            <a:graphicFrameLocks noGrp="1"/>
          </p:cNvGraphicFramePr>
          <p:nvPr>
            <p:extLst>
              <p:ext uri="{D42A27DB-BD31-4B8C-83A1-F6EECF244321}">
                <p14:modId xmlns:p14="http://schemas.microsoft.com/office/powerpoint/2010/main" val="1223773228"/>
              </p:ext>
            </p:extLst>
          </p:nvPr>
        </p:nvGraphicFramePr>
        <p:xfrm>
          <a:off x="3505200" y="1446433"/>
          <a:ext cx="8055429" cy="4322996"/>
        </p:xfrm>
        <a:graphic>
          <a:graphicData uri="http://schemas.openxmlformats.org/drawingml/2006/table">
            <a:tbl>
              <a:tblPr firstRow="1" firstCol="1" bandRow="1">
                <a:tableStyleId>{5C22544A-7EE6-4342-B048-85BDC9FD1C3A}</a:tableStyleId>
              </a:tblPr>
              <a:tblGrid>
                <a:gridCol w="2684904">
                  <a:extLst>
                    <a:ext uri="{9D8B030D-6E8A-4147-A177-3AD203B41FA5}">
                      <a16:colId xmlns:a16="http://schemas.microsoft.com/office/drawing/2014/main" val="1216787756"/>
                    </a:ext>
                  </a:extLst>
                </a:gridCol>
                <a:gridCol w="2684904">
                  <a:extLst>
                    <a:ext uri="{9D8B030D-6E8A-4147-A177-3AD203B41FA5}">
                      <a16:colId xmlns:a16="http://schemas.microsoft.com/office/drawing/2014/main" val="818884517"/>
                    </a:ext>
                  </a:extLst>
                </a:gridCol>
                <a:gridCol w="2685621">
                  <a:extLst>
                    <a:ext uri="{9D8B030D-6E8A-4147-A177-3AD203B41FA5}">
                      <a16:colId xmlns:a16="http://schemas.microsoft.com/office/drawing/2014/main" val="627887952"/>
                    </a:ext>
                  </a:extLst>
                </a:gridCol>
              </a:tblGrid>
              <a:tr h="665396">
                <a:tc>
                  <a:txBody>
                    <a:bodyPr/>
                    <a:lstStyle/>
                    <a:p>
                      <a:pPr marL="0" marR="76835"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76835" algn="ctr">
                        <a:spcBef>
                          <a:spcPts val="0"/>
                        </a:spcBef>
                        <a:spcAft>
                          <a:spcPts val="0"/>
                        </a:spcAft>
                      </a:pPr>
                      <a:r>
                        <a:rPr lang="en-US" sz="2000" dirty="0">
                          <a:effectLst/>
                        </a:rPr>
                        <a:t>Standard Progress</a:t>
                      </a:r>
                    </a:p>
                    <a:p>
                      <a:pPr marL="0" marR="76835"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76835" algn="ctr">
                        <a:spcBef>
                          <a:spcPts val="0"/>
                        </a:spcBef>
                        <a:spcAft>
                          <a:spcPts val="0"/>
                        </a:spcAft>
                      </a:pPr>
                      <a:r>
                        <a:rPr lang="en-US" sz="2000">
                          <a:effectLst/>
                        </a:rPr>
                        <a:t>Minimum Progress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2031252"/>
                  </a:ext>
                </a:extLst>
              </a:tr>
              <a:tr h="873143">
                <a:tc>
                  <a:txBody>
                    <a:bodyPr/>
                    <a:lstStyle/>
                    <a:p>
                      <a:pPr marL="0" marR="76835" algn="ctr">
                        <a:spcBef>
                          <a:spcPts val="0"/>
                        </a:spcBef>
                        <a:spcAft>
                          <a:spcPts val="0"/>
                        </a:spcAft>
                      </a:pPr>
                      <a:r>
                        <a:rPr lang="en-US" sz="2000" dirty="0">
                          <a:effectLst/>
                        </a:rPr>
                        <a:t>Two Semesters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76835" algn="ctr">
                        <a:spcBef>
                          <a:spcPts val="0"/>
                        </a:spcBef>
                        <a:spcAft>
                          <a:spcPts val="0"/>
                        </a:spcAft>
                      </a:pPr>
                      <a:r>
                        <a:rPr lang="en-US" sz="2000">
                          <a:effectLst/>
                        </a:rPr>
                        <a:t>8 Regular Semester Credits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76835" algn="ctr">
                        <a:spcBef>
                          <a:spcPts val="0"/>
                        </a:spcBef>
                        <a:spcAft>
                          <a:spcPts val="0"/>
                        </a:spcAft>
                      </a:pPr>
                      <a:r>
                        <a:rPr lang="en-US" sz="2000">
                          <a:effectLst/>
                        </a:rPr>
                        <a:t>6 Regular Semester Credits </a:t>
                      </a:r>
                    </a:p>
                    <a:p>
                      <a:pPr marL="0" marR="76835" algn="ctr">
                        <a:spcBef>
                          <a:spcPts val="0"/>
                        </a:spcBef>
                        <a:spcAft>
                          <a:spcPts val="0"/>
                        </a:spcAft>
                      </a:pPr>
                      <a:r>
                        <a:rPr lang="en-US" sz="2000">
                          <a:effectLst/>
                        </a:rPr>
                        <a:t>(Bates courses)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2490939"/>
                  </a:ext>
                </a:extLst>
              </a:tr>
              <a:tr h="873143">
                <a:tc>
                  <a:txBody>
                    <a:bodyPr/>
                    <a:lstStyle/>
                    <a:p>
                      <a:pPr marL="0" marR="76835" algn="ctr">
                        <a:spcBef>
                          <a:spcPts val="0"/>
                        </a:spcBef>
                        <a:spcAft>
                          <a:spcPts val="0"/>
                        </a:spcAft>
                      </a:pPr>
                      <a:r>
                        <a:rPr lang="en-US" sz="2000">
                          <a:effectLst/>
                        </a:rPr>
                        <a:t>Four Semesters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76835" algn="ctr">
                        <a:spcBef>
                          <a:spcPts val="0"/>
                        </a:spcBef>
                        <a:spcAft>
                          <a:spcPts val="0"/>
                        </a:spcAft>
                      </a:pPr>
                      <a:r>
                        <a:rPr lang="en-US" sz="2000">
                          <a:effectLst/>
                        </a:rPr>
                        <a:t>16 Regular Semester Credits</a:t>
                      </a:r>
                    </a:p>
                    <a:p>
                      <a:pPr marL="0" marR="76835"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76835" algn="ctr">
                        <a:spcBef>
                          <a:spcPts val="0"/>
                        </a:spcBef>
                        <a:spcAft>
                          <a:spcPts val="0"/>
                        </a:spcAft>
                      </a:pPr>
                      <a:r>
                        <a:rPr lang="en-US" sz="2000">
                          <a:effectLst/>
                        </a:rPr>
                        <a:t>14 Regular Semester Credits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8095953"/>
                  </a:ext>
                </a:extLst>
              </a:tr>
              <a:tr h="873143">
                <a:tc>
                  <a:txBody>
                    <a:bodyPr/>
                    <a:lstStyle/>
                    <a:p>
                      <a:pPr marL="0" marR="76835" algn="ctr">
                        <a:spcBef>
                          <a:spcPts val="0"/>
                        </a:spcBef>
                        <a:spcAft>
                          <a:spcPts val="0"/>
                        </a:spcAft>
                      </a:pPr>
                      <a:r>
                        <a:rPr lang="en-US" sz="2000">
                          <a:effectLst/>
                        </a:rPr>
                        <a:t>Six Semesters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76835" algn="ctr">
                        <a:spcBef>
                          <a:spcPts val="0"/>
                        </a:spcBef>
                        <a:spcAft>
                          <a:spcPts val="0"/>
                        </a:spcAft>
                      </a:pPr>
                      <a:r>
                        <a:rPr lang="en-US" sz="2000">
                          <a:effectLst/>
                        </a:rPr>
                        <a:t>24 Regular Semester Credits Plus</a:t>
                      </a:r>
                    </a:p>
                    <a:p>
                      <a:pPr marL="0" marR="76835" algn="ctr">
                        <a:spcBef>
                          <a:spcPts val="0"/>
                        </a:spcBef>
                        <a:spcAft>
                          <a:spcPts val="0"/>
                        </a:spcAft>
                      </a:pPr>
                      <a:r>
                        <a:rPr lang="en-US" sz="2000">
                          <a:effectLst/>
                        </a:rPr>
                        <a:t>1 Short Term Credit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76835" algn="ctr">
                        <a:spcBef>
                          <a:spcPts val="0"/>
                        </a:spcBef>
                        <a:spcAft>
                          <a:spcPts val="0"/>
                        </a:spcAft>
                      </a:pPr>
                      <a:r>
                        <a:rPr lang="en-US" sz="2000">
                          <a:effectLst/>
                        </a:rPr>
                        <a:t>22 Regular Semester Credits Plus </a:t>
                      </a:r>
                    </a:p>
                    <a:p>
                      <a:pPr marL="0" marR="76835" algn="ctr">
                        <a:spcBef>
                          <a:spcPts val="0"/>
                        </a:spcBef>
                        <a:spcAft>
                          <a:spcPts val="0"/>
                        </a:spcAft>
                      </a:pPr>
                      <a:r>
                        <a:rPr lang="en-US" sz="2000">
                          <a:effectLst/>
                        </a:rPr>
                        <a:t>1 Short Term Credit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27977"/>
                  </a:ext>
                </a:extLst>
              </a:tr>
              <a:tr h="873143">
                <a:tc>
                  <a:txBody>
                    <a:bodyPr/>
                    <a:lstStyle/>
                    <a:p>
                      <a:pPr marL="0" marR="76835" algn="ctr">
                        <a:spcBef>
                          <a:spcPts val="0"/>
                        </a:spcBef>
                        <a:spcAft>
                          <a:spcPts val="0"/>
                        </a:spcAft>
                      </a:pPr>
                      <a:r>
                        <a:rPr lang="en-US" sz="2000">
                          <a:effectLst/>
                        </a:rPr>
                        <a:t>Eight Semesters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76835" algn="ctr">
                        <a:spcBef>
                          <a:spcPts val="0"/>
                        </a:spcBef>
                        <a:spcAft>
                          <a:spcPts val="0"/>
                        </a:spcAft>
                      </a:pPr>
                      <a:r>
                        <a:rPr lang="en-US" sz="2000">
                          <a:effectLst/>
                        </a:rPr>
                        <a:t>32 Regular Semester Credits Plus</a:t>
                      </a:r>
                    </a:p>
                    <a:p>
                      <a:pPr marL="0" marR="76835" algn="ctr">
                        <a:spcBef>
                          <a:spcPts val="0"/>
                        </a:spcBef>
                        <a:spcAft>
                          <a:spcPts val="0"/>
                        </a:spcAft>
                      </a:pPr>
                      <a:r>
                        <a:rPr lang="en-US" sz="2000">
                          <a:effectLst/>
                        </a:rPr>
                        <a:t>2 Short Term Credits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76835" algn="ctr">
                        <a:spcBef>
                          <a:spcPts val="0"/>
                        </a:spcBef>
                        <a:spcAft>
                          <a:spcPts val="0"/>
                        </a:spcAft>
                      </a:pPr>
                      <a:r>
                        <a:rPr lang="en-US" sz="2000" dirty="0">
                          <a:effectLst/>
                        </a:rPr>
                        <a:t>32 Regular Semester Credits Plus</a:t>
                      </a:r>
                    </a:p>
                    <a:p>
                      <a:pPr marL="0" marR="76835" algn="ctr">
                        <a:spcBef>
                          <a:spcPts val="0"/>
                        </a:spcBef>
                        <a:spcAft>
                          <a:spcPts val="0"/>
                        </a:spcAft>
                      </a:pPr>
                      <a:r>
                        <a:rPr lang="en-US" sz="2000" dirty="0">
                          <a:effectLst/>
                        </a:rPr>
                        <a:t>2 Short Term Credits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2558223"/>
                  </a:ext>
                </a:extLst>
              </a:tr>
            </a:tbl>
          </a:graphicData>
        </a:graphic>
      </p:graphicFrame>
    </p:spTree>
    <p:extLst>
      <p:ext uri="{BB962C8B-B14F-4D97-AF65-F5344CB8AC3E}">
        <p14:creationId xmlns:p14="http://schemas.microsoft.com/office/powerpoint/2010/main" val="8268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College-Wide Attendance Policy</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480456"/>
            <a:ext cx="10515600" cy="4920343"/>
          </a:xfrm>
        </p:spPr>
        <p:txBody>
          <a:bodyPr>
            <a:normAutofit fontScale="85000" lnSpcReduction="20000"/>
          </a:bodyPr>
          <a:lstStyle/>
          <a:p>
            <a:r>
              <a:rPr lang="en-US" i="1" dirty="0"/>
              <a:t>Each instructor shall, in writing, at the beginning of each semester or Short Term, make clear to the students in the course the expectations regarding attendance and nonattendance at classes and laboratories.</a:t>
            </a:r>
          </a:p>
          <a:p>
            <a:endParaRPr lang="en-US" dirty="0"/>
          </a:p>
          <a:p>
            <a:r>
              <a:rPr lang="en-US" dirty="0"/>
              <a:t>It is the responsibility of each instructor to outline their expectations regarding attendance at the start of each semester on the course syllabus so that each enrolled student can make an informed choice regarding the continued enrollment in the course.</a:t>
            </a:r>
          </a:p>
          <a:p>
            <a:endParaRPr lang="en-US" dirty="0"/>
          </a:p>
          <a:p>
            <a:r>
              <a:rPr lang="en-US" dirty="0"/>
              <a:t>A student’s participation in the work of a course is a precondition for receiving credit for the course. Students registering late or who miss class are expected to make up all missed assignments in a manner determined by the instructor.</a:t>
            </a:r>
          </a:p>
          <a:p>
            <a:endParaRPr lang="en-US" dirty="0"/>
          </a:p>
          <a:p>
            <a:r>
              <a:rPr lang="en-US" dirty="0"/>
              <a:t>For more information, go </a:t>
            </a:r>
            <a:r>
              <a:rPr lang="en-US" dirty="0">
                <a:hlinkClick r:id="rId2"/>
              </a:rPr>
              <a:t>here</a:t>
            </a:r>
            <a:endParaRPr lang="en-US" dirty="0"/>
          </a:p>
        </p:txBody>
      </p:sp>
    </p:spTree>
    <p:extLst>
      <p:ext uri="{BB962C8B-B14F-4D97-AF65-F5344CB8AC3E}">
        <p14:creationId xmlns:p14="http://schemas.microsoft.com/office/powerpoint/2010/main" val="230034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C3CF-7EC0-5A49-6986-3F413D83DD74}"/>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352C8EEF-E134-D605-AF91-CFE67B284DBD}"/>
              </a:ext>
            </a:extLst>
          </p:cNvPr>
          <p:cNvSpPr>
            <a:spLocks noGrp="1"/>
          </p:cNvSpPr>
          <p:nvPr>
            <p:ph idx="1"/>
          </p:nvPr>
        </p:nvSpPr>
        <p:spPr/>
        <p:txBody>
          <a:bodyPr/>
          <a:lstStyle/>
          <a:p>
            <a:r>
              <a:rPr lang="en-US" dirty="0"/>
              <a:t>What if a student has an approved accommodation that does not align with course attendance policy?</a:t>
            </a:r>
          </a:p>
          <a:p>
            <a:pPr marL="0" indent="0">
              <a:buNone/>
            </a:pPr>
            <a:endParaRPr lang="en-US" dirty="0"/>
          </a:p>
          <a:p>
            <a:pPr lvl="1"/>
            <a:r>
              <a:rPr lang="en-US" dirty="0"/>
              <a:t>The course attendance accommodation policy is </a:t>
            </a:r>
            <a:r>
              <a:rPr lang="en-US" dirty="0">
                <a:hlinkClick r:id="rId2"/>
              </a:rPr>
              <a:t>here</a:t>
            </a:r>
            <a:endParaRPr lang="en-US" dirty="0"/>
          </a:p>
          <a:p>
            <a:pPr lvl="1"/>
            <a:endParaRPr lang="en-US" dirty="0"/>
          </a:p>
          <a:p>
            <a:pPr lvl="1"/>
            <a:r>
              <a:rPr lang="en-US" dirty="0"/>
              <a:t>Various resources on accessibility support as may be related to your course are </a:t>
            </a:r>
            <a:r>
              <a:rPr lang="en-US" dirty="0">
                <a:hlinkClick r:id="rId3"/>
              </a:rPr>
              <a:t>here</a:t>
            </a:r>
            <a:r>
              <a:rPr lang="en-US" dirty="0"/>
              <a:t> </a:t>
            </a:r>
          </a:p>
        </p:txBody>
      </p:sp>
    </p:spTree>
    <p:extLst>
      <p:ext uri="{BB962C8B-B14F-4D97-AF65-F5344CB8AC3E}">
        <p14:creationId xmlns:p14="http://schemas.microsoft.com/office/powerpoint/2010/main" val="360624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Religious Holiday Observance</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480456"/>
            <a:ext cx="10515600" cy="5012419"/>
          </a:xfrm>
        </p:spPr>
        <p:txBody>
          <a:bodyPr>
            <a:normAutofit fontScale="85000" lnSpcReduction="20000"/>
          </a:bodyPr>
          <a:lstStyle/>
          <a:p>
            <a:r>
              <a:rPr lang="en-US" dirty="0"/>
              <a:t>Bates recognizes the right of students to fulfill their religious obligations and practices. In recognition of Bates’ commitment to a diverse and inclusive student body and the variety of religions observed and practiced by our students, faculty are encouraged to consult t</a:t>
            </a:r>
            <a:r>
              <a:rPr lang="en-US" dirty="0">
                <a:hlinkClick r:id="rId2"/>
              </a:rPr>
              <a:t>he Multifaith Calendars posted online</a:t>
            </a:r>
            <a:r>
              <a:rPr lang="en-US" dirty="0"/>
              <a:t> by the Office of the Multifaith Chaplain when developing course syllabi so that conflicts between in class examinations and major religious holidays may be avoided. </a:t>
            </a:r>
          </a:p>
          <a:p>
            <a:endParaRPr lang="en-US" dirty="0"/>
          </a:p>
          <a:p>
            <a:r>
              <a:rPr lang="en-US" dirty="0"/>
              <a:t>Given the range of faiths embraced by our students, it may not be possible to avoid all conflicts between scheduled examinations and religious holidays. </a:t>
            </a:r>
            <a:r>
              <a:rPr lang="en-US" b="1" dirty="0"/>
              <a:t>Students are expected to approach the instructor within the first 3 weeks of the semester if there is a conflict between a scheduled examination, paper, or project due date and a significant religious holiday observed by the student.</a:t>
            </a:r>
            <a:r>
              <a:rPr lang="en-US" dirty="0"/>
              <a:t> </a:t>
            </a:r>
          </a:p>
          <a:p>
            <a:endParaRPr lang="en-US" dirty="0"/>
          </a:p>
          <a:p>
            <a:r>
              <a:rPr lang="en-US" dirty="0"/>
              <a:t>The Office of Accessible Education will continue to be available to proctor makeup exams for students who miss an exam due to observance of a significant religious holiday, illness, severe medical or psychological issues, or personal emergencies.</a:t>
            </a:r>
          </a:p>
        </p:txBody>
      </p:sp>
    </p:spTree>
    <p:extLst>
      <p:ext uri="{BB962C8B-B14F-4D97-AF65-F5344CB8AC3E}">
        <p14:creationId xmlns:p14="http://schemas.microsoft.com/office/powerpoint/2010/main" val="348269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C522-EBAA-FE17-C3BA-860813026775}"/>
              </a:ext>
            </a:extLst>
          </p:cNvPr>
          <p:cNvSpPr>
            <a:spLocks noGrp="1"/>
          </p:cNvSpPr>
          <p:nvPr>
            <p:ph type="title"/>
          </p:nvPr>
        </p:nvSpPr>
        <p:spPr/>
        <p:txBody>
          <a:bodyPr/>
          <a:lstStyle/>
          <a:p>
            <a:r>
              <a:rPr lang="en-US" dirty="0"/>
              <a:t>A Bates Student’s Advising Network</a:t>
            </a:r>
          </a:p>
        </p:txBody>
      </p:sp>
      <p:sp>
        <p:nvSpPr>
          <p:cNvPr id="3" name="Content Placeholder 2">
            <a:extLst>
              <a:ext uri="{FF2B5EF4-FFF2-40B4-BE49-F238E27FC236}">
                <a16:creationId xmlns:a16="http://schemas.microsoft.com/office/drawing/2014/main" id="{0DDB1782-E485-1D4B-2F2F-113AB0DD7124}"/>
              </a:ext>
            </a:extLst>
          </p:cNvPr>
          <p:cNvSpPr>
            <a:spLocks noGrp="1"/>
          </p:cNvSpPr>
          <p:nvPr>
            <p:ph idx="1"/>
          </p:nvPr>
        </p:nvSpPr>
        <p:spPr>
          <a:xfrm>
            <a:off x="838200" y="1428108"/>
            <a:ext cx="10515600" cy="5311739"/>
          </a:xfrm>
        </p:spPr>
        <p:txBody>
          <a:bodyPr>
            <a:normAutofit fontScale="62500" lnSpcReduction="20000"/>
          </a:bodyPr>
          <a:lstStyle/>
          <a:p>
            <a:r>
              <a:rPr lang="en-US" dirty="0"/>
              <a:t>Each Bates student has 2 advisors</a:t>
            </a:r>
          </a:p>
          <a:p>
            <a:endParaRPr lang="en-US" sz="1500" dirty="0"/>
          </a:p>
          <a:p>
            <a:pPr lvl="1"/>
            <a:r>
              <a:rPr lang="en-US" b="1" dirty="0"/>
              <a:t>Academic Advisor:</a:t>
            </a:r>
            <a:r>
              <a:rPr lang="en-US" dirty="0"/>
              <a:t> Until a student declares a major (no later than March 1 of their second year), their pre-major academic advisor is most often their First-Year Seminar instructor. Once a student declares a major, a faculty member within that academic unit becomes their academic advisor. Students also receive an advisor in their minor, should they declare one. The academic advisor helps students explore the curriculum to discover their interests and to fulfill requirements.</a:t>
            </a:r>
          </a:p>
          <a:p>
            <a:pPr lvl="1"/>
            <a:endParaRPr lang="en-US" sz="1500" b="1" dirty="0"/>
          </a:p>
          <a:p>
            <a:pPr lvl="1"/>
            <a:r>
              <a:rPr lang="en-US" b="1" dirty="0"/>
              <a:t>Student Support Advisor (SSA): </a:t>
            </a:r>
            <a:r>
              <a:rPr lang="en-US" dirty="0"/>
              <a:t>The Student Support Advisor supports student success by ensuring they know whom to go to when they need guidance, assistance, or just someone to talk to. Students are assigned a Student Support Advisor prior to their matriculation and remain with their advisor for the duration of their enrollment at Bates. While their pre-major academic advisor – who is their First-Year Seminar (FYS) instructor – provides the primary academic advising for students, Student Support Advisors are an additional point of contact and support for students who have concerns or questions about their academic plans.</a:t>
            </a:r>
          </a:p>
          <a:p>
            <a:pPr lvl="1"/>
            <a:endParaRPr lang="en-US" sz="1500" dirty="0"/>
          </a:p>
          <a:p>
            <a:r>
              <a:rPr lang="en-US" dirty="0"/>
              <a:t>First-Year students have 2 peer advisors in addition to the 2 professional advisors</a:t>
            </a:r>
          </a:p>
          <a:p>
            <a:endParaRPr lang="en-US" sz="1500" dirty="0"/>
          </a:p>
          <a:p>
            <a:pPr lvl="1"/>
            <a:r>
              <a:rPr lang="en-US" b="1" dirty="0"/>
              <a:t>Residential Junior Advisor (JA):</a:t>
            </a:r>
            <a:r>
              <a:rPr lang="en-US" dirty="0"/>
              <a:t> At Bates, all first-year students live within </a:t>
            </a:r>
            <a:r>
              <a:rPr lang="en-US" b="1" dirty="0">
                <a:hlinkClick r:id="rId2"/>
              </a:rPr>
              <a:t>First-Year Centers</a:t>
            </a:r>
            <a:r>
              <a:rPr lang="en-US" b="1" dirty="0"/>
              <a:t> </a:t>
            </a:r>
            <a:r>
              <a:rPr lang="en-US" dirty="0"/>
              <a:t>in the residence halls. Each FYC has an assigned junior advisor (a residential advisor often a sophomore or junior) who serves as a key peer resource to assist students in navigating opportunities at Bates. Most common questions about residence life at Bates, e.g., housing accommodation, roommate information, etc., are answered at the </a:t>
            </a:r>
            <a:r>
              <a:rPr lang="en-US" b="1" dirty="0">
                <a:hlinkClick r:id="rId3"/>
              </a:rPr>
              <a:t>Office of Residence Life and Health Education website</a:t>
            </a:r>
            <a:r>
              <a:rPr lang="en-US" b="1" dirty="0"/>
              <a:t>.</a:t>
            </a:r>
            <a:endParaRPr lang="en-US" dirty="0"/>
          </a:p>
          <a:p>
            <a:pPr lvl="1"/>
            <a:endParaRPr lang="en-US" sz="1500" b="1" dirty="0"/>
          </a:p>
          <a:p>
            <a:pPr lvl="1"/>
            <a:r>
              <a:rPr lang="en-US" b="1" dirty="0"/>
              <a:t>Writing Course-Attached Tutor (W-CAT): </a:t>
            </a:r>
            <a:r>
              <a:rPr lang="en-US" dirty="0"/>
              <a:t>At Bates, all first-year students enroll in a First-Year Seminar (FYS) during their Fall semester. Each FYS includes a peer writing tutor, who is a sophomore, junior, or senior who serves as a key resource to assist students in developing their writing and communication skills within the FYS. First-year students can meet with their FYS W-CAT throughout the Fall semester to review FYS assignments with them as well as to get assistance on the First-Year Experience Workshops, which are tethered to the FYS</a:t>
            </a:r>
            <a:r>
              <a:rPr lang="en-US" b="1" dirty="0"/>
              <a:t>. </a:t>
            </a:r>
            <a:r>
              <a:rPr lang="en-US" dirty="0"/>
              <a:t>The W-CATs are part of the student staff at the </a:t>
            </a:r>
            <a:r>
              <a:rPr lang="en-US" b="1" dirty="0">
                <a:hlinkClick r:id="rId4"/>
              </a:rPr>
              <a:t>Student Writing and Language Center</a:t>
            </a:r>
            <a:r>
              <a:rPr lang="en-US" dirty="0"/>
              <a:t>, which is part of the Peer Learning Commons. The Peer Learning Commons is on the Ground Level of Ladd Library.</a:t>
            </a:r>
            <a:br>
              <a:rPr lang="en-US" b="1" dirty="0"/>
            </a:br>
            <a:endParaRPr lang="en-US" dirty="0"/>
          </a:p>
          <a:p>
            <a:pPr lvl="1"/>
            <a:endParaRPr lang="en-US" dirty="0"/>
          </a:p>
          <a:p>
            <a:endParaRPr lang="en-US" dirty="0"/>
          </a:p>
        </p:txBody>
      </p:sp>
    </p:spTree>
    <p:extLst>
      <p:ext uri="{BB962C8B-B14F-4D97-AF65-F5344CB8AC3E}">
        <p14:creationId xmlns:p14="http://schemas.microsoft.com/office/powerpoint/2010/main" val="417044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dissolve">
                                      <p:cBhvr>
                                        <p:cTn id="10" dur="500"/>
                                        <p:tgtEl>
                                          <p:spTgt spid="3">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dissolve">
                                      <p:cBhvr>
                                        <p:cTn id="1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What is covered in this video?</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582615"/>
            <a:ext cx="10515600" cy="4594348"/>
          </a:xfrm>
        </p:spPr>
        <p:txBody>
          <a:bodyPr>
            <a:normAutofit fontScale="70000" lnSpcReduction="20000"/>
          </a:bodyPr>
          <a:lstStyle/>
          <a:p>
            <a:r>
              <a:rPr lang="en-US" dirty="0"/>
              <a:t>Bates Curriculum and General Education Requirements</a:t>
            </a:r>
          </a:p>
          <a:p>
            <a:endParaRPr lang="en-US" dirty="0"/>
          </a:p>
          <a:p>
            <a:r>
              <a:rPr lang="en-US" dirty="0"/>
              <a:t>Important Dates for Fall 2024 </a:t>
            </a:r>
          </a:p>
          <a:p>
            <a:endParaRPr lang="en-US" dirty="0"/>
          </a:p>
          <a:p>
            <a:r>
              <a:rPr lang="en-US" dirty="0"/>
              <a:t>Academic Policy Information (all of this is at the </a:t>
            </a:r>
            <a:r>
              <a:rPr lang="en-US" dirty="0">
                <a:hlinkClick r:id="rId2"/>
              </a:rPr>
              <a:t>Academic Advising Portal</a:t>
            </a:r>
            <a:r>
              <a:rPr lang="en-US" dirty="0"/>
              <a:t>)</a:t>
            </a:r>
          </a:p>
          <a:p>
            <a:endParaRPr lang="en-US" dirty="0"/>
          </a:p>
          <a:p>
            <a:r>
              <a:rPr lang="en-US" dirty="0"/>
              <a:t>A Student’s Advising Network</a:t>
            </a:r>
          </a:p>
          <a:p>
            <a:endParaRPr lang="en-US" dirty="0"/>
          </a:p>
          <a:p>
            <a:r>
              <a:rPr lang="en-US" dirty="0"/>
              <a:t>Bates Reach “How To” Resources</a:t>
            </a:r>
          </a:p>
          <a:p>
            <a:endParaRPr lang="en-US" dirty="0"/>
          </a:p>
          <a:p>
            <a:r>
              <a:rPr lang="en-US" dirty="0"/>
              <a:t>FERPA and Student Records</a:t>
            </a:r>
          </a:p>
          <a:p>
            <a:pPr lvl="1"/>
            <a:r>
              <a:rPr lang="en-US" dirty="0"/>
              <a:t>Degree Audit</a:t>
            </a:r>
          </a:p>
          <a:p>
            <a:pPr lvl="1"/>
            <a:r>
              <a:rPr lang="en-US" dirty="0"/>
              <a:t>Advisee Records on Garnet Gateway</a:t>
            </a:r>
          </a:p>
          <a:p>
            <a:pPr lvl="1"/>
            <a:r>
              <a:rPr lang="en-US" dirty="0"/>
              <a:t>FERPA</a:t>
            </a:r>
          </a:p>
        </p:txBody>
      </p:sp>
    </p:spTree>
    <p:extLst>
      <p:ext uri="{BB962C8B-B14F-4D97-AF65-F5344CB8AC3E}">
        <p14:creationId xmlns:p14="http://schemas.microsoft.com/office/powerpoint/2010/main" val="3277750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787D-2CE3-DAC0-EBF7-848E79582AEF}"/>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D58D6669-9231-9EF1-6215-550938ECDF3C}"/>
              </a:ext>
            </a:extLst>
          </p:cNvPr>
          <p:cNvSpPr>
            <a:spLocks noGrp="1"/>
          </p:cNvSpPr>
          <p:nvPr>
            <p:ph idx="1"/>
          </p:nvPr>
        </p:nvSpPr>
        <p:spPr/>
        <p:txBody>
          <a:bodyPr>
            <a:normAutofit fontScale="85000" lnSpcReduction="20000"/>
          </a:bodyPr>
          <a:lstStyle/>
          <a:p>
            <a:r>
              <a:rPr lang="en-US" dirty="0"/>
              <a:t>What if a student tells me they do not have an academic advisor?</a:t>
            </a:r>
          </a:p>
          <a:p>
            <a:endParaRPr lang="en-US" dirty="0"/>
          </a:p>
          <a:p>
            <a:pPr lvl="1"/>
            <a:r>
              <a:rPr lang="en-US" dirty="0"/>
              <a:t>The academic advisor and the student support advisor are listed in both Bates Reach and the top of a student’s Degree Audit.</a:t>
            </a:r>
          </a:p>
          <a:p>
            <a:pPr lvl="1"/>
            <a:endParaRPr lang="en-US" dirty="0"/>
          </a:p>
          <a:p>
            <a:pPr lvl="1"/>
            <a:r>
              <a:rPr lang="en-US" dirty="0"/>
              <a:t>If the student’s SSA is no longer at the college, the student should be in touch with Assistant Dean of Accessible Education and Student Support Jess Berry</a:t>
            </a:r>
          </a:p>
          <a:p>
            <a:pPr lvl="1"/>
            <a:endParaRPr lang="en-US" dirty="0"/>
          </a:p>
          <a:p>
            <a:pPr lvl="1"/>
            <a:r>
              <a:rPr lang="en-US" dirty="0"/>
              <a:t>If the student is declared in a major and their academic advisor is on research leave or no longer at the college, the student should be referred to the chair of the academic unit for support</a:t>
            </a:r>
          </a:p>
          <a:p>
            <a:pPr lvl="1"/>
            <a:endParaRPr lang="en-US" dirty="0"/>
          </a:p>
          <a:p>
            <a:pPr lvl="1"/>
            <a:r>
              <a:rPr lang="en-US" dirty="0"/>
              <a:t>If the student is not yet declared in a major (a first-year or a sophomore), the academic advisor is the FYS instructor. If the sophomore student says they don’t have an academic advisor, they should be in touch with Associate Dean of the Faculty and Professor of Politics Stephen Engel</a:t>
            </a:r>
          </a:p>
        </p:txBody>
      </p:sp>
    </p:spTree>
    <p:extLst>
      <p:ext uri="{BB962C8B-B14F-4D97-AF65-F5344CB8AC3E}">
        <p14:creationId xmlns:p14="http://schemas.microsoft.com/office/powerpoint/2010/main" val="126259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277A-8CC0-2647-D10E-DA1FF0DEA90D}"/>
              </a:ext>
            </a:extLst>
          </p:cNvPr>
          <p:cNvSpPr>
            <a:spLocks noGrp="1"/>
          </p:cNvSpPr>
          <p:nvPr>
            <p:ph type="title"/>
          </p:nvPr>
        </p:nvSpPr>
        <p:spPr/>
        <p:txBody>
          <a:bodyPr/>
          <a:lstStyle/>
          <a:p>
            <a:r>
              <a:rPr lang="en-US" dirty="0"/>
              <a:t>Bates Reach</a:t>
            </a:r>
            <a:endParaRPr lang="en-US" sz="3200" dirty="0"/>
          </a:p>
        </p:txBody>
      </p:sp>
      <p:sp>
        <p:nvSpPr>
          <p:cNvPr id="3" name="Content Placeholder 2">
            <a:extLst>
              <a:ext uri="{FF2B5EF4-FFF2-40B4-BE49-F238E27FC236}">
                <a16:creationId xmlns:a16="http://schemas.microsoft.com/office/drawing/2014/main" id="{7E1F98E4-94F0-3206-EB3D-1D56AEDF2032}"/>
              </a:ext>
            </a:extLst>
          </p:cNvPr>
          <p:cNvSpPr>
            <a:spLocks noGrp="1"/>
          </p:cNvSpPr>
          <p:nvPr>
            <p:ph idx="1"/>
          </p:nvPr>
        </p:nvSpPr>
        <p:spPr>
          <a:xfrm>
            <a:off x="838200" y="1441938"/>
            <a:ext cx="10515600" cy="5205047"/>
          </a:xfrm>
        </p:spPr>
        <p:txBody>
          <a:bodyPr>
            <a:normAutofit fontScale="70000" lnSpcReduction="20000"/>
          </a:bodyPr>
          <a:lstStyle/>
          <a:p>
            <a:r>
              <a:rPr lang="en-US" dirty="0"/>
              <a:t>an online tool that will make it easier for students to reach out to their advisors and professors, and vice versa.</a:t>
            </a:r>
          </a:p>
          <a:p>
            <a:pPr lvl="1"/>
            <a:endParaRPr lang="en-US" sz="2900" dirty="0"/>
          </a:p>
          <a:p>
            <a:r>
              <a:rPr lang="en-US" dirty="0"/>
              <a:t>When students access </a:t>
            </a:r>
            <a:r>
              <a:rPr lang="en-US" dirty="0">
                <a:hlinkClick r:id="rId2"/>
              </a:rPr>
              <a:t>Bates Reach </a:t>
            </a:r>
            <a:r>
              <a:rPr lang="en-US" dirty="0"/>
              <a:t>via their </a:t>
            </a:r>
            <a:r>
              <a:rPr lang="en-US" dirty="0">
                <a:hlinkClick r:id="rId3"/>
              </a:rPr>
              <a:t>Garnet Gateway</a:t>
            </a:r>
            <a:r>
              <a:rPr lang="en-US" dirty="0"/>
              <a:t>, their landing page is “My Success Network”</a:t>
            </a:r>
          </a:p>
          <a:p>
            <a:pPr lvl="1"/>
            <a:r>
              <a:rPr lang="en-US" dirty="0"/>
              <a:t>Here students will see all the staff and faculty who they are working with during a particular semester — not just the people teaching their courses, but their advisors, department chairs, and others involved in their progress.</a:t>
            </a:r>
          </a:p>
          <a:p>
            <a:pPr lvl="1"/>
            <a:endParaRPr lang="en-US" sz="2900" dirty="0"/>
          </a:p>
          <a:p>
            <a:r>
              <a:rPr lang="en-US" dirty="0"/>
              <a:t>Students can book appointments directly through </a:t>
            </a:r>
            <a:r>
              <a:rPr lang="en-US" dirty="0" err="1"/>
              <a:t>BatesReach</a:t>
            </a:r>
            <a:r>
              <a:rPr lang="en-US" dirty="0"/>
              <a:t>. As their connections change from semester to semester, My Success Network is updated right along with them.</a:t>
            </a:r>
          </a:p>
          <a:p>
            <a:pPr lvl="1"/>
            <a:endParaRPr lang="en-US" sz="2900" dirty="0"/>
          </a:p>
          <a:p>
            <a:r>
              <a:rPr lang="en-US" dirty="0"/>
              <a:t>First-Year Students are prompted to explore various training materials regarding </a:t>
            </a:r>
            <a:r>
              <a:rPr lang="en-US" dirty="0" err="1"/>
              <a:t>BatesReach</a:t>
            </a:r>
            <a:r>
              <a:rPr lang="en-US" dirty="0"/>
              <a:t> as part of their FYE Workshops. Student-facing materials are </a:t>
            </a:r>
            <a:r>
              <a:rPr lang="en-US" dirty="0">
                <a:hlinkClick r:id="rId4"/>
              </a:rPr>
              <a:t>here</a:t>
            </a:r>
            <a:r>
              <a:rPr lang="en-US" dirty="0"/>
              <a:t>. A student-oriented FAQ is </a:t>
            </a:r>
            <a:r>
              <a:rPr lang="en-US" dirty="0">
                <a:hlinkClick r:id="rId5"/>
              </a:rPr>
              <a:t>here</a:t>
            </a:r>
            <a:endParaRPr lang="en-US" dirty="0"/>
          </a:p>
          <a:p>
            <a:endParaRPr lang="en-US" dirty="0"/>
          </a:p>
          <a:p>
            <a:r>
              <a:rPr lang="en-US" dirty="0"/>
              <a:t>Faculty and Student Support Advisors can access training materials on </a:t>
            </a:r>
            <a:r>
              <a:rPr lang="en-US" dirty="0" err="1"/>
              <a:t>BatesReach</a:t>
            </a:r>
            <a:r>
              <a:rPr lang="en-US" dirty="0"/>
              <a:t> </a:t>
            </a:r>
            <a:r>
              <a:rPr lang="en-US" dirty="0">
                <a:hlinkClick r:id="rId6"/>
              </a:rPr>
              <a:t>here</a:t>
            </a:r>
            <a:r>
              <a:rPr lang="en-US" dirty="0"/>
              <a:t>. A Faculty and SSA-oriented FAQ is available </a:t>
            </a:r>
            <a:r>
              <a:rPr lang="en-US" dirty="0">
                <a:hlinkClick r:id="rId5"/>
              </a:rPr>
              <a:t>here</a:t>
            </a:r>
            <a:endParaRPr lang="en-US" dirty="0"/>
          </a:p>
          <a:p>
            <a:endParaRPr lang="en-US" dirty="0"/>
          </a:p>
          <a:p>
            <a:pPr lvl="2"/>
            <a:endParaRPr lang="en-US" dirty="0"/>
          </a:p>
        </p:txBody>
      </p:sp>
    </p:spTree>
    <p:extLst>
      <p:ext uri="{BB962C8B-B14F-4D97-AF65-F5344CB8AC3E}">
        <p14:creationId xmlns:p14="http://schemas.microsoft.com/office/powerpoint/2010/main" val="280240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Degree Audit</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480456"/>
            <a:ext cx="10515600" cy="4920343"/>
          </a:xfrm>
        </p:spPr>
        <p:txBody>
          <a:bodyPr>
            <a:normAutofit/>
          </a:bodyPr>
          <a:lstStyle/>
          <a:p>
            <a:pPr marL="457200" lvl="1" indent="0">
              <a:buNone/>
            </a:pPr>
            <a:r>
              <a:rPr lang="en-US" dirty="0"/>
              <a:t>This software allows you to access the record of your advisees to see the progress they’re making toward their degree requirements.  It’s accessible from the Advising section of the Faculty menu in Garnet Gateway.</a:t>
            </a:r>
          </a:p>
          <a:p>
            <a:pPr marL="457200" lvl="1" indent="0">
              <a:buNone/>
            </a:pPr>
            <a:endParaRPr lang="en-US" dirty="0"/>
          </a:p>
        </p:txBody>
      </p:sp>
      <p:pic>
        <p:nvPicPr>
          <p:cNvPr id="4" name="Picture 3">
            <a:extLst>
              <a:ext uri="{FF2B5EF4-FFF2-40B4-BE49-F238E27FC236}">
                <a16:creationId xmlns:a16="http://schemas.microsoft.com/office/drawing/2014/main" id="{1EA81645-D446-42D6-88BF-FCFFBEB6F3EF}"/>
              </a:ext>
            </a:extLst>
          </p:cNvPr>
          <p:cNvPicPr>
            <a:picLocks noChangeAspect="1"/>
          </p:cNvPicPr>
          <p:nvPr/>
        </p:nvPicPr>
        <p:blipFill>
          <a:blip r:embed="rId2"/>
          <a:stretch>
            <a:fillRect/>
          </a:stretch>
        </p:blipFill>
        <p:spPr>
          <a:xfrm>
            <a:off x="4186216" y="2731070"/>
            <a:ext cx="3819567" cy="3523163"/>
          </a:xfrm>
          <a:prstGeom prst="rect">
            <a:avLst/>
          </a:prstGeom>
        </p:spPr>
      </p:pic>
      <p:cxnSp>
        <p:nvCxnSpPr>
          <p:cNvPr id="8" name="Straight Arrow Connector 7">
            <a:extLst>
              <a:ext uri="{FF2B5EF4-FFF2-40B4-BE49-F238E27FC236}">
                <a16:creationId xmlns:a16="http://schemas.microsoft.com/office/drawing/2014/main" id="{1B8BF2F6-3B5E-40FF-96B2-53D8B560AAE2}"/>
              </a:ext>
            </a:extLst>
          </p:cNvPr>
          <p:cNvCxnSpPr>
            <a:cxnSpLocks/>
          </p:cNvCxnSpPr>
          <p:nvPr/>
        </p:nvCxnSpPr>
        <p:spPr>
          <a:xfrm>
            <a:off x="3458425" y="5332274"/>
            <a:ext cx="941560" cy="1629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240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Degree Audit</a:t>
            </a:r>
          </a:p>
        </p:txBody>
      </p:sp>
      <p:pic>
        <p:nvPicPr>
          <p:cNvPr id="6" name="Content Placeholder 5">
            <a:extLst>
              <a:ext uri="{FF2B5EF4-FFF2-40B4-BE49-F238E27FC236}">
                <a16:creationId xmlns:a16="http://schemas.microsoft.com/office/drawing/2014/main" id="{DA838B3B-D6B7-4754-B272-5E3AD8D08C16}"/>
              </a:ext>
            </a:extLst>
          </p:cNvPr>
          <p:cNvPicPr>
            <a:picLocks noGrp="1" noChangeAspect="1"/>
          </p:cNvPicPr>
          <p:nvPr>
            <p:ph idx="1"/>
          </p:nvPr>
        </p:nvPicPr>
        <p:blipFill>
          <a:blip r:embed="rId2"/>
          <a:stretch>
            <a:fillRect/>
          </a:stretch>
        </p:blipFill>
        <p:spPr>
          <a:xfrm>
            <a:off x="952727" y="1481138"/>
            <a:ext cx="6504657" cy="4919662"/>
          </a:xfrm>
          <a:prstGeom prst="rect">
            <a:avLst/>
          </a:prstGeom>
        </p:spPr>
      </p:pic>
      <p:sp>
        <p:nvSpPr>
          <p:cNvPr id="7" name="TextBox 6">
            <a:extLst>
              <a:ext uri="{FF2B5EF4-FFF2-40B4-BE49-F238E27FC236}">
                <a16:creationId xmlns:a16="http://schemas.microsoft.com/office/drawing/2014/main" id="{698FDA05-F794-458B-B025-990FEF7E4AC5}"/>
              </a:ext>
            </a:extLst>
          </p:cNvPr>
          <p:cNvSpPr txBox="1"/>
          <p:nvPr/>
        </p:nvSpPr>
        <p:spPr>
          <a:xfrm>
            <a:off x="7457384" y="2027364"/>
            <a:ext cx="3227605" cy="923330"/>
          </a:xfrm>
          <a:prstGeom prst="rect">
            <a:avLst/>
          </a:prstGeom>
          <a:noFill/>
        </p:spPr>
        <p:txBody>
          <a:bodyPr wrap="square" rtlCol="0">
            <a:spAutoFit/>
          </a:bodyPr>
          <a:lstStyle/>
          <a:p>
            <a:r>
              <a:rPr lang="en-US" dirty="0"/>
              <a:t>This section includes important details about the student’s record.</a:t>
            </a:r>
          </a:p>
        </p:txBody>
      </p:sp>
      <p:sp>
        <p:nvSpPr>
          <p:cNvPr id="8" name="TextBox 7">
            <a:extLst>
              <a:ext uri="{FF2B5EF4-FFF2-40B4-BE49-F238E27FC236}">
                <a16:creationId xmlns:a16="http://schemas.microsoft.com/office/drawing/2014/main" id="{AFA6DE87-F47B-4B07-B379-09C46F4CA97D}"/>
              </a:ext>
            </a:extLst>
          </p:cNvPr>
          <p:cNvSpPr txBox="1"/>
          <p:nvPr/>
        </p:nvSpPr>
        <p:spPr>
          <a:xfrm>
            <a:off x="7457384" y="3722641"/>
            <a:ext cx="3227605" cy="923330"/>
          </a:xfrm>
          <a:prstGeom prst="rect">
            <a:avLst/>
          </a:prstGeom>
          <a:noFill/>
        </p:spPr>
        <p:txBody>
          <a:bodyPr wrap="square" rtlCol="0">
            <a:spAutoFit/>
          </a:bodyPr>
          <a:lstStyle/>
          <a:p>
            <a:r>
              <a:rPr lang="en-US" dirty="0"/>
              <a:t>This section gives an overview of the requirements that are being checked for the student.</a:t>
            </a:r>
          </a:p>
        </p:txBody>
      </p:sp>
      <p:cxnSp>
        <p:nvCxnSpPr>
          <p:cNvPr id="10" name="Straight Arrow Connector 9">
            <a:extLst>
              <a:ext uri="{FF2B5EF4-FFF2-40B4-BE49-F238E27FC236}">
                <a16:creationId xmlns:a16="http://schemas.microsoft.com/office/drawing/2014/main" id="{13042B0A-9E1C-4829-946F-FFA686CE0812}"/>
              </a:ext>
            </a:extLst>
          </p:cNvPr>
          <p:cNvCxnSpPr>
            <a:cxnSpLocks/>
            <a:stCxn id="7" idx="1"/>
          </p:cNvCxnSpPr>
          <p:nvPr/>
        </p:nvCxnSpPr>
        <p:spPr>
          <a:xfrm flipH="1">
            <a:off x="6645246" y="2489029"/>
            <a:ext cx="812138" cy="3176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910C0BE-F9D0-4686-AA5D-56F4F8CA539D}"/>
              </a:ext>
            </a:extLst>
          </p:cNvPr>
          <p:cNvCxnSpPr/>
          <p:nvPr/>
        </p:nvCxnSpPr>
        <p:spPr>
          <a:xfrm flipH="1">
            <a:off x="5423026" y="4184306"/>
            <a:ext cx="1819746" cy="5234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D80AEDA-CA3E-4073-A049-E2FCE9218317}"/>
              </a:ext>
            </a:extLst>
          </p:cNvPr>
          <p:cNvSpPr txBox="1"/>
          <p:nvPr/>
        </p:nvSpPr>
        <p:spPr>
          <a:xfrm>
            <a:off x="7457384" y="5312072"/>
            <a:ext cx="3152506" cy="1200329"/>
          </a:xfrm>
          <a:prstGeom prst="rect">
            <a:avLst/>
          </a:prstGeom>
          <a:noFill/>
        </p:spPr>
        <p:txBody>
          <a:bodyPr wrap="square" rtlCol="0">
            <a:spAutoFit/>
          </a:bodyPr>
          <a:lstStyle/>
          <a:p>
            <a:r>
              <a:rPr lang="en-US" dirty="0"/>
              <a:t>The rest of the audit displays the detail of the student’s progress toward each requirement.</a:t>
            </a:r>
          </a:p>
        </p:txBody>
      </p:sp>
    </p:spTree>
    <p:extLst>
      <p:ext uri="{BB962C8B-B14F-4D97-AF65-F5344CB8AC3E}">
        <p14:creationId xmlns:p14="http://schemas.microsoft.com/office/powerpoint/2010/main" val="3733151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Advisee Records</a:t>
            </a:r>
          </a:p>
        </p:txBody>
      </p:sp>
      <p:sp>
        <p:nvSpPr>
          <p:cNvPr id="4" name="Content Placeholder 3">
            <a:extLst>
              <a:ext uri="{FF2B5EF4-FFF2-40B4-BE49-F238E27FC236}">
                <a16:creationId xmlns:a16="http://schemas.microsoft.com/office/drawing/2014/main" id="{C69CF029-5B3A-4287-821D-67AF66A4330A}"/>
              </a:ext>
            </a:extLst>
          </p:cNvPr>
          <p:cNvSpPr>
            <a:spLocks noGrp="1"/>
          </p:cNvSpPr>
          <p:nvPr>
            <p:ph idx="1"/>
          </p:nvPr>
        </p:nvSpPr>
        <p:spPr>
          <a:xfrm>
            <a:off x="838200" y="1585928"/>
            <a:ext cx="10515600" cy="4351338"/>
          </a:xfrm>
        </p:spPr>
        <p:txBody>
          <a:bodyPr/>
          <a:lstStyle/>
          <a:p>
            <a:pPr marL="457200" lvl="1" indent="0">
              <a:buNone/>
            </a:pPr>
            <a:r>
              <a:rPr lang="en-US" dirty="0"/>
              <a:t>You can access information about your advisees via the Advising section of the Faculty menu in Garnet Gateway.  The advising roster includes students’ unofficial transcripts and other details about their record.</a:t>
            </a:r>
          </a:p>
        </p:txBody>
      </p:sp>
      <p:pic>
        <p:nvPicPr>
          <p:cNvPr id="11" name="Picture 10">
            <a:extLst>
              <a:ext uri="{FF2B5EF4-FFF2-40B4-BE49-F238E27FC236}">
                <a16:creationId xmlns:a16="http://schemas.microsoft.com/office/drawing/2014/main" id="{5A4065B6-B66F-4AC8-82CA-C31DAD6571E1}"/>
              </a:ext>
            </a:extLst>
          </p:cNvPr>
          <p:cNvPicPr>
            <a:picLocks noChangeAspect="1"/>
          </p:cNvPicPr>
          <p:nvPr/>
        </p:nvPicPr>
        <p:blipFill>
          <a:blip r:embed="rId2"/>
          <a:stretch>
            <a:fillRect/>
          </a:stretch>
        </p:blipFill>
        <p:spPr>
          <a:xfrm>
            <a:off x="4186216" y="2653800"/>
            <a:ext cx="3819567" cy="3523163"/>
          </a:xfrm>
          <a:prstGeom prst="rect">
            <a:avLst/>
          </a:prstGeom>
        </p:spPr>
      </p:pic>
      <p:cxnSp>
        <p:nvCxnSpPr>
          <p:cNvPr id="9" name="Straight Arrow Connector 8">
            <a:extLst>
              <a:ext uri="{FF2B5EF4-FFF2-40B4-BE49-F238E27FC236}">
                <a16:creationId xmlns:a16="http://schemas.microsoft.com/office/drawing/2014/main" id="{D1019CAE-9A1C-46F9-BFDD-607606180DA7}"/>
              </a:ext>
            </a:extLst>
          </p:cNvPr>
          <p:cNvCxnSpPr/>
          <p:nvPr/>
        </p:nvCxnSpPr>
        <p:spPr>
          <a:xfrm flipV="1">
            <a:off x="3204839" y="3249227"/>
            <a:ext cx="1145220" cy="1620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583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690687"/>
            <a:ext cx="10515600" cy="4802187"/>
          </a:xfrm>
        </p:spPr>
        <p:txBody>
          <a:bodyPr>
            <a:normAutofit fontScale="92500" lnSpcReduction="10000"/>
          </a:bodyPr>
          <a:lstStyle/>
          <a:p>
            <a:pPr lvl="1"/>
            <a:r>
              <a:rPr lang="en-US" b="1" dirty="0"/>
              <a:t>What is FERPA?</a:t>
            </a:r>
          </a:p>
          <a:p>
            <a:pPr lvl="2"/>
            <a:endParaRPr lang="en-US" dirty="0"/>
          </a:p>
          <a:p>
            <a:pPr lvl="2"/>
            <a:r>
              <a:rPr lang="en-US" dirty="0"/>
              <a:t>The </a:t>
            </a:r>
            <a:r>
              <a:rPr lang="en-US" dirty="0">
                <a:hlinkClick r:id="rId2"/>
              </a:rPr>
              <a:t>Family Educational Rights and Privacy Act of 1974 (FERPA)</a:t>
            </a:r>
            <a:r>
              <a:rPr lang="en-US" dirty="0"/>
              <a:t> protects the privacy of student records. It establishes the student’s right to limit disclosure of their education records; to inspect and review their records; and to request corrections to their records. We notify students of their rights in the Catalog and Student Handbook.</a:t>
            </a:r>
          </a:p>
          <a:p>
            <a:pPr marL="914400" lvl="2" indent="0">
              <a:buNone/>
            </a:pPr>
            <a:endParaRPr lang="en-US" dirty="0"/>
          </a:p>
          <a:p>
            <a:pPr lvl="1"/>
            <a:r>
              <a:rPr lang="en-US" b="1" dirty="0"/>
              <a:t>What is an education record?</a:t>
            </a:r>
          </a:p>
          <a:p>
            <a:pPr lvl="1"/>
            <a:endParaRPr lang="en-US" b="1" dirty="0"/>
          </a:p>
          <a:p>
            <a:pPr lvl="2"/>
            <a:r>
              <a:rPr lang="en-US" dirty="0"/>
              <a:t>With a handful of exceptions, just about any information related to a student and maintained by Bates or a person acting for Bates is an education record and is subject to FERPA.  The medium of the record doesn’t matter.  </a:t>
            </a:r>
          </a:p>
          <a:p>
            <a:pPr lvl="2"/>
            <a:endParaRPr lang="en-US" dirty="0"/>
          </a:p>
          <a:p>
            <a:pPr lvl="2"/>
            <a:r>
              <a:rPr lang="en-US" dirty="0"/>
              <a:t>Exceptions include certain law enforcement records, employment records, medical records, post-attendance records, and sole possession records.  Sole possession records are things maintained by you and not accessible to any other person, like notes you’ve made to jog your memory in an advising session.</a:t>
            </a:r>
          </a:p>
        </p:txBody>
      </p:sp>
    </p:spTree>
    <p:extLst>
      <p:ext uri="{BB962C8B-B14F-4D97-AF65-F5344CB8AC3E}">
        <p14:creationId xmlns:p14="http://schemas.microsoft.com/office/powerpoint/2010/main" val="3757375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690688"/>
            <a:ext cx="10515600" cy="4407726"/>
          </a:xfrm>
        </p:spPr>
        <p:txBody>
          <a:bodyPr>
            <a:normAutofit/>
          </a:bodyPr>
          <a:lstStyle/>
          <a:p>
            <a:pPr lvl="1"/>
            <a:r>
              <a:rPr lang="en-US" b="1" dirty="0"/>
              <a:t>What are the rules?</a:t>
            </a:r>
          </a:p>
          <a:p>
            <a:pPr lvl="1"/>
            <a:endParaRPr lang="en-US" b="1" dirty="0"/>
          </a:p>
          <a:p>
            <a:pPr marL="914400" lvl="2" indent="0">
              <a:buNone/>
            </a:pPr>
            <a:r>
              <a:rPr lang="en-US" dirty="0"/>
              <a:t>With a few exceptions, a student’s education record is confidential and can’t be released without the written consent of the student.  </a:t>
            </a:r>
          </a:p>
          <a:p>
            <a:pPr marL="914400" lvl="2" indent="0">
              <a:buNone/>
            </a:pPr>
            <a:endParaRPr lang="en-US" dirty="0"/>
          </a:p>
          <a:p>
            <a:pPr marL="914400" lvl="2" indent="0">
              <a:buNone/>
            </a:pPr>
            <a:r>
              <a:rPr lang="en-US" dirty="0"/>
              <a:t>You have a responsibility to protect education records in your possession or that you come across in the nature of performing your work, and this extends to all students, not just your advisees. </a:t>
            </a:r>
          </a:p>
          <a:p>
            <a:pPr marL="914400" lvl="2" indent="0">
              <a:buNone/>
            </a:pPr>
            <a:endParaRPr lang="en-US" dirty="0"/>
          </a:p>
          <a:p>
            <a:pPr marL="914400" lvl="2" indent="0">
              <a:buNone/>
            </a:pPr>
            <a:r>
              <a:rPr lang="en-US" dirty="0"/>
              <a:t>If you’re ever in doubt about whether it’s okay to release something, contact the Registrar’s Office for advice.</a:t>
            </a:r>
          </a:p>
          <a:p>
            <a:pPr marL="914400" lvl="2" indent="0">
              <a:buNone/>
            </a:pPr>
            <a:endParaRPr lang="en-US" dirty="0"/>
          </a:p>
          <a:p>
            <a:pPr lvl="1"/>
            <a:endParaRPr lang="en-US" dirty="0"/>
          </a:p>
        </p:txBody>
      </p:sp>
    </p:spTree>
    <p:extLst>
      <p:ext uri="{BB962C8B-B14F-4D97-AF65-F5344CB8AC3E}">
        <p14:creationId xmlns:p14="http://schemas.microsoft.com/office/powerpoint/2010/main" val="292672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527857"/>
            <a:ext cx="10515600" cy="4965017"/>
          </a:xfrm>
        </p:spPr>
        <p:txBody>
          <a:bodyPr>
            <a:normAutofit lnSpcReduction="10000"/>
          </a:bodyPr>
          <a:lstStyle/>
          <a:p>
            <a:pPr lvl="1"/>
            <a:r>
              <a:rPr lang="en-US" b="1" dirty="0"/>
              <a:t>What are some ways you might accidentally violate FERPA?</a:t>
            </a:r>
          </a:p>
          <a:p>
            <a:pPr lvl="1"/>
            <a:endParaRPr lang="en-US" dirty="0"/>
          </a:p>
          <a:p>
            <a:pPr lvl="1"/>
            <a:r>
              <a:rPr lang="en-US" dirty="0"/>
              <a:t>Failing to properly protect student records.  </a:t>
            </a:r>
          </a:p>
          <a:p>
            <a:pPr lvl="2"/>
            <a:r>
              <a:rPr lang="en-US" dirty="0"/>
              <a:t>Examples of this might be throwing away protected information in a regular trash can rather than shredding it, or not locking your computer screen when leaving it unattended.</a:t>
            </a:r>
          </a:p>
          <a:p>
            <a:pPr lvl="1"/>
            <a:endParaRPr lang="en-US" dirty="0"/>
          </a:p>
          <a:p>
            <a:pPr lvl="1"/>
            <a:r>
              <a:rPr lang="en-US" dirty="0"/>
              <a:t>Posting protected records in a publicly accessible location for students or others to sort through. </a:t>
            </a:r>
          </a:p>
          <a:p>
            <a:pPr lvl="2"/>
            <a:r>
              <a:rPr lang="en-US" dirty="0"/>
              <a:t>An example of this might be leaving a box of completed exams outside your office door for students to pick up.</a:t>
            </a:r>
          </a:p>
          <a:p>
            <a:pPr lvl="1"/>
            <a:endParaRPr lang="en-US" dirty="0"/>
          </a:p>
          <a:p>
            <a:pPr lvl="1"/>
            <a:r>
              <a:rPr lang="en-US" dirty="0"/>
              <a:t>Using student record information for reasons beyond its intended purpose.  </a:t>
            </a:r>
          </a:p>
          <a:p>
            <a:pPr lvl="2"/>
            <a:r>
              <a:rPr lang="en-US" dirty="0"/>
              <a:t>An example of this might be analyzing grade or other student data for personal interest or to write your own paper.</a:t>
            </a:r>
          </a:p>
          <a:p>
            <a:pPr lvl="1"/>
            <a:endParaRPr lang="en-US" dirty="0"/>
          </a:p>
        </p:txBody>
      </p:sp>
    </p:spTree>
    <p:extLst>
      <p:ext uri="{BB962C8B-B14F-4D97-AF65-F5344CB8AC3E}">
        <p14:creationId xmlns:p14="http://schemas.microsoft.com/office/powerpoint/2010/main" val="4120896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480456"/>
            <a:ext cx="10515600" cy="4920343"/>
          </a:xfrm>
        </p:spPr>
        <p:txBody>
          <a:bodyPr>
            <a:normAutofit/>
          </a:bodyPr>
          <a:lstStyle/>
          <a:p>
            <a:pPr marL="0" indent="0">
              <a:buNone/>
            </a:pPr>
            <a:endParaRPr lang="en-US" dirty="0"/>
          </a:p>
          <a:p>
            <a:r>
              <a:rPr lang="en-US" dirty="0"/>
              <a:t>If you have questions about course registration or records matters that you cannot answer yourself with the resources provided here or at the </a:t>
            </a:r>
            <a:r>
              <a:rPr lang="en-US" dirty="0">
                <a:hlinkClick r:id="rId2"/>
              </a:rPr>
              <a:t>Academic Advising Portal</a:t>
            </a:r>
            <a:r>
              <a:rPr lang="en-US" dirty="0"/>
              <a:t>: </a:t>
            </a:r>
            <a:r>
              <a:rPr lang="en-US" dirty="0">
                <a:hlinkClick r:id="rId3"/>
              </a:rPr>
              <a:t>registrar@bates.edu</a:t>
            </a:r>
            <a:endParaRPr lang="en-US" dirty="0"/>
          </a:p>
          <a:p>
            <a:endParaRPr lang="en-US" dirty="0"/>
          </a:p>
          <a:p>
            <a:r>
              <a:rPr lang="en-US" dirty="0"/>
              <a:t>If you have questions about general education requirements or academic policy matters:</a:t>
            </a:r>
          </a:p>
          <a:p>
            <a:pPr lvl="1"/>
            <a:r>
              <a:rPr lang="en-US" dirty="0"/>
              <a:t>Dean of Faculty Office – Steve Engel (</a:t>
            </a:r>
            <a:r>
              <a:rPr lang="en-US" dirty="0">
                <a:hlinkClick r:id="rId4"/>
              </a:rPr>
              <a:t>sengel@bates.edu</a:t>
            </a:r>
            <a:r>
              <a:rPr lang="en-US" dirty="0"/>
              <a:t>)</a:t>
            </a:r>
          </a:p>
          <a:p>
            <a:pPr lvl="1"/>
            <a:r>
              <a:rPr lang="en-US" dirty="0"/>
              <a:t>Student Affairs – Erin Foster </a:t>
            </a:r>
            <a:r>
              <a:rPr lang="en-US" dirty="0" err="1"/>
              <a:t>Zsiga</a:t>
            </a:r>
            <a:r>
              <a:rPr lang="en-US" dirty="0"/>
              <a:t> (</a:t>
            </a:r>
            <a:r>
              <a:rPr lang="en-US" dirty="0">
                <a:hlinkClick r:id="rId5"/>
              </a:rPr>
              <a:t>efoster@bates.edu</a:t>
            </a:r>
            <a:r>
              <a:rPr lang="en-US" dirty="0"/>
              <a:t>)</a:t>
            </a:r>
          </a:p>
          <a:p>
            <a:pPr lvl="1"/>
            <a:r>
              <a:rPr lang="en-US" dirty="0"/>
              <a:t>Bates Reach –Jess Berry (</a:t>
            </a:r>
            <a:r>
              <a:rPr lang="en-US" dirty="0">
                <a:hlinkClick r:id="rId6"/>
              </a:rPr>
              <a:t>jberry4@bates.edu</a:t>
            </a:r>
            <a:r>
              <a:rPr lang="en-US" dirty="0"/>
              <a:t>) </a:t>
            </a:r>
          </a:p>
          <a:p>
            <a:pPr lvl="1"/>
            <a:endParaRPr lang="en-US" dirty="0"/>
          </a:p>
        </p:txBody>
      </p:sp>
    </p:spTree>
    <p:extLst>
      <p:ext uri="{BB962C8B-B14F-4D97-AF65-F5344CB8AC3E}">
        <p14:creationId xmlns:p14="http://schemas.microsoft.com/office/powerpoint/2010/main" val="310408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Bates General Education Requirements</a:t>
            </a:r>
          </a:p>
        </p:txBody>
      </p:sp>
      <p:sp>
        <p:nvSpPr>
          <p:cNvPr id="4" name="Content Placeholder 2">
            <a:extLst>
              <a:ext uri="{FF2B5EF4-FFF2-40B4-BE49-F238E27FC236}">
                <a16:creationId xmlns:a16="http://schemas.microsoft.com/office/drawing/2014/main" id="{570DC8B8-35C5-3D17-35F3-78B1AD5A37ED}"/>
              </a:ext>
            </a:extLst>
          </p:cNvPr>
          <p:cNvSpPr>
            <a:spLocks noGrp="1"/>
          </p:cNvSpPr>
          <p:nvPr>
            <p:ph idx="1"/>
          </p:nvPr>
        </p:nvSpPr>
        <p:spPr>
          <a:xfrm>
            <a:off x="838198" y="1458410"/>
            <a:ext cx="6475778" cy="5034465"/>
          </a:xfrm>
        </p:spPr>
        <p:txBody>
          <a:bodyPr>
            <a:normAutofit fontScale="77500" lnSpcReduction="20000"/>
          </a:bodyPr>
          <a:lstStyle/>
          <a:p>
            <a:r>
              <a:rPr lang="en-US" dirty="0"/>
              <a:t>General Education Requirements (all explained in more detail </a:t>
            </a:r>
            <a:r>
              <a:rPr lang="en-US" dirty="0">
                <a:hlinkClick r:id="rId2"/>
              </a:rPr>
              <a:t>here</a:t>
            </a:r>
            <a:r>
              <a:rPr lang="en-US" dirty="0"/>
              <a:t>) </a:t>
            </a:r>
          </a:p>
          <a:p>
            <a:pPr lvl="1"/>
            <a:endParaRPr lang="en-US" dirty="0"/>
          </a:p>
          <a:p>
            <a:pPr lvl="1"/>
            <a:r>
              <a:rPr lang="en-US" dirty="0"/>
              <a:t>5 Mode of Inquiry (MOI) Courses (each satisfied by at least a .5 credit course—per May 2024 legislation)</a:t>
            </a:r>
          </a:p>
          <a:p>
            <a:pPr lvl="1"/>
            <a:endParaRPr lang="en-US" dirty="0"/>
          </a:p>
          <a:p>
            <a:pPr lvl="1"/>
            <a:r>
              <a:rPr lang="en-US" dirty="0"/>
              <a:t>3 W courses (W1 (which is the FYS), W2 (often a course within the major), and W3 (thesis or capstone)</a:t>
            </a:r>
          </a:p>
          <a:p>
            <a:pPr lvl="1"/>
            <a:endParaRPr lang="en-US" dirty="0"/>
          </a:p>
          <a:p>
            <a:pPr lvl="1"/>
            <a:r>
              <a:rPr lang="en-US" dirty="0"/>
              <a:t>Major + 1 (2</a:t>
            </a:r>
            <a:r>
              <a:rPr lang="en-US" baseline="30000" dirty="0"/>
              <a:t>nd</a:t>
            </a:r>
            <a:r>
              <a:rPr lang="en-US" dirty="0"/>
              <a:t> Major or Minor or GEC) (Bates Catalog)</a:t>
            </a:r>
          </a:p>
          <a:p>
            <a:pPr lvl="1"/>
            <a:endParaRPr lang="en-US" dirty="0"/>
          </a:p>
          <a:p>
            <a:pPr lvl="1"/>
            <a:r>
              <a:rPr lang="en-US" dirty="0"/>
              <a:t>2 short-term courses (students can take up to 3 short-term courses; they cannot take 4)</a:t>
            </a:r>
          </a:p>
          <a:p>
            <a:pPr marL="457200" lvl="1" indent="0">
              <a:buNone/>
            </a:pPr>
            <a:endParaRPr lang="en-US" dirty="0"/>
          </a:p>
          <a:p>
            <a:pPr lvl="1"/>
            <a:r>
              <a:rPr lang="en-US" dirty="0"/>
              <a:t>No fewer than 32 credits (4 of which can come from outside of Bates, e.g., AP, IB, or A-Level or summer study [not including study abroad/away via Global Education])</a:t>
            </a:r>
          </a:p>
          <a:p>
            <a:pPr lvl="2"/>
            <a:r>
              <a:rPr lang="en-US" dirty="0"/>
              <a:t>Standard academic progress yields 33 credits, which is intentional, and permits students 1 semester where they can take a “lighter course load”</a:t>
            </a:r>
          </a:p>
          <a:p>
            <a:pPr lvl="2"/>
            <a:endParaRPr lang="en-US" dirty="0"/>
          </a:p>
          <a:p>
            <a:pPr lvl="2"/>
            <a:endParaRPr lang="en-US" dirty="0"/>
          </a:p>
        </p:txBody>
      </p:sp>
      <p:pic>
        <p:nvPicPr>
          <p:cNvPr id="5" name="Picture 4">
            <a:extLst>
              <a:ext uri="{FF2B5EF4-FFF2-40B4-BE49-F238E27FC236}">
                <a16:creationId xmlns:a16="http://schemas.microsoft.com/office/drawing/2014/main" id="{85B3BF4E-5FBF-4493-890B-687BA018DAA0}"/>
              </a:ext>
            </a:extLst>
          </p:cNvPr>
          <p:cNvPicPr>
            <a:picLocks noChangeAspect="1"/>
          </p:cNvPicPr>
          <p:nvPr/>
        </p:nvPicPr>
        <p:blipFill>
          <a:blip r:embed="rId3"/>
          <a:stretch>
            <a:fillRect/>
          </a:stretch>
        </p:blipFill>
        <p:spPr>
          <a:xfrm>
            <a:off x="7662441" y="1242033"/>
            <a:ext cx="4039824" cy="4105068"/>
          </a:xfrm>
          <a:prstGeom prst="rect">
            <a:avLst/>
          </a:prstGeom>
        </p:spPr>
      </p:pic>
      <p:sp>
        <p:nvSpPr>
          <p:cNvPr id="3" name="TextBox 2">
            <a:extLst>
              <a:ext uri="{FF2B5EF4-FFF2-40B4-BE49-F238E27FC236}">
                <a16:creationId xmlns:a16="http://schemas.microsoft.com/office/drawing/2014/main" id="{35C55C8B-7D72-2688-F15A-427DBFC79819}"/>
              </a:ext>
            </a:extLst>
          </p:cNvPr>
          <p:cNvSpPr txBox="1"/>
          <p:nvPr/>
        </p:nvSpPr>
        <p:spPr>
          <a:xfrm>
            <a:off x="9015414" y="5572125"/>
            <a:ext cx="1828800" cy="369332"/>
          </a:xfrm>
          <a:prstGeom prst="rect">
            <a:avLst/>
          </a:prstGeom>
          <a:noFill/>
        </p:spPr>
        <p:txBody>
          <a:bodyPr wrap="square" rtlCol="0">
            <a:spAutoFit/>
          </a:bodyPr>
          <a:lstStyle/>
          <a:p>
            <a:r>
              <a:rPr lang="en-US" dirty="0">
                <a:hlinkClick r:id="rId4"/>
              </a:rPr>
              <a:t>Bates Catalog</a:t>
            </a:r>
            <a:endParaRPr lang="en-US" dirty="0"/>
          </a:p>
        </p:txBody>
      </p:sp>
    </p:spTree>
    <p:extLst>
      <p:ext uri="{BB962C8B-B14F-4D97-AF65-F5344CB8AC3E}">
        <p14:creationId xmlns:p14="http://schemas.microsoft.com/office/powerpoint/2010/main" val="291987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a:xfrm>
            <a:off x="783771" y="0"/>
            <a:ext cx="11059885" cy="1325563"/>
          </a:xfrm>
        </p:spPr>
        <p:txBody>
          <a:bodyPr>
            <a:normAutofit/>
          </a:bodyPr>
          <a:lstStyle/>
          <a:p>
            <a:r>
              <a:rPr lang="en-US" sz="3600" dirty="0"/>
              <a:t>Important Dates (Fall 2024)</a:t>
            </a:r>
          </a:p>
        </p:txBody>
      </p:sp>
      <p:sp>
        <p:nvSpPr>
          <p:cNvPr id="6" name="TextBox 5">
            <a:extLst>
              <a:ext uri="{FF2B5EF4-FFF2-40B4-BE49-F238E27FC236}">
                <a16:creationId xmlns:a16="http://schemas.microsoft.com/office/drawing/2014/main" id="{D599CF47-4D72-34F6-4E60-33AAFC887D96}"/>
              </a:ext>
            </a:extLst>
          </p:cNvPr>
          <p:cNvSpPr txBox="1"/>
          <p:nvPr/>
        </p:nvSpPr>
        <p:spPr>
          <a:xfrm>
            <a:off x="783771" y="1089253"/>
            <a:ext cx="9403217" cy="5632311"/>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All students are registered for Fall Courses </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Sophomores, Juniors, and Seniors registered in March 2024; First-years registered in July 2024</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Tuesday, September 3, 2024 </a:t>
            </a:r>
            <a:r>
              <a:rPr lang="en-US" sz="1800" dirty="0">
                <a:effectLst/>
                <a:latin typeface="Calibri" panose="020F0502020204030204" pitchFamily="34" charset="0"/>
                <a:ea typeface="Times New Roman" panose="02020603050405020304" pitchFamily="18" charset="0"/>
                <a:cs typeface="Calibri" panose="020F0502020204030204" pitchFamily="34" charset="0"/>
              </a:rPr>
              <a:t>– Add/Drop Period to adjust course schedule opens at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7 AM </a:t>
            </a:r>
            <a:r>
              <a:rPr lang="en-US" sz="1800" dirty="0">
                <a:effectLst/>
                <a:latin typeface="Calibri" panose="020F0502020204030204" pitchFamily="34" charset="0"/>
                <a:ea typeface="Times New Roman" panose="02020603050405020304" pitchFamily="18" charset="0"/>
                <a:cs typeface="Calibri" panose="020F0502020204030204" pitchFamily="34" charset="0"/>
              </a:rPr>
              <a:t>EDT</a:t>
            </a:r>
            <a:r>
              <a:rPr lang="en-US" sz="1800" dirty="0"/>
              <a:t> (if a course has open seats, students can add without instructor permission through September 9)</a:t>
            </a:r>
          </a:p>
          <a:p>
            <a:pPr marL="0" marR="0">
              <a:spcBef>
                <a:spcPts val="0"/>
              </a:spcBef>
              <a:spcAft>
                <a:spcPts val="0"/>
              </a:spcAft>
            </a:pPr>
            <a:endParaRPr lang="en-US" sz="1800" b="1" dirty="0"/>
          </a:p>
          <a:p>
            <a:pPr marL="0" marR="0">
              <a:spcBef>
                <a:spcPts val="0"/>
              </a:spcBef>
              <a:spcAft>
                <a:spcPts val="0"/>
              </a:spcAft>
            </a:pPr>
            <a:r>
              <a:rPr lang="en-US" sz="1800" b="1" dirty="0"/>
              <a:t>Wednesday, September 4, 2024 </a:t>
            </a:r>
            <a:r>
              <a:rPr lang="en-US" sz="1800" dirty="0"/>
              <a:t>– First Day of Classes</a:t>
            </a:r>
          </a:p>
          <a:p>
            <a:pPr marL="0" marR="0" indent="0">
              <a:spcBef>
                <a:spcPts val="0"/>
              </a:spcBef>
              <a:spcAft>
                <a:spcPts val="0"/>
              </a:spcAft>
              <a:buNone/>
            </a:pPr>
            <a:endParaRPr lang="en-US" sz="1800" dirty="0"/>
          </a:p>
          <a:p>
            <a:pPr marL="0" marR="0">
              <a:spcBef>
                <a:spcPts val="0"/>
              </a:spcBef>
              <a:spcAft>
                <a:spcPts val="0"/>
              </a:spcAft>
            </a:pPr>
            <a:r>
              <a:rPr lang="en-US" sz="1800" b="1" dirty="0"/>
              <a:t>Tuesday, September 10, 2024 </a:t>
            </a:r>
            <a:r>
              <a:rPr lang="en-US" sz="1800" dirty="0"/>
              <a:t>– Starting today, adding a class requires instructor permission</a:t>
            </a:r>
          </a:p>
          <a:p>
            <a:pPr marL="0" marR="0">
              <a:spcBef>
                <a:spcPts val="0"/>
              </a:spcBef>
              <a:spcAft>
                <a:spcPts val="0"/>
              </a:spcAft>
            </a:pPr>
            <a:endParaRPr lang="en-US" sz="1800" b="1" dirty="0"/>
          </a:p>
          <a:p>
            <a:pPr marL="0" marR="0">
              <a:spcBef>
                <a:spcPts val="0"/>
              </a:spcBef>
              <a:spcAft>
                <a:spcPts val="0"/>
              </a:spcAft>
            </a:pPr>
            <a:r>
              <a:rPr lang="en-US" sz="1800" b="1" dirty="0"/>
              <a:t>Tuesday, September 17, 2024</a:t>
            </a:r>
            <a:r>
              <a:rPr lang="en-US" sz="1800" dirty="0"/>
              <a:t> – Last Day to Add a Class. Last day to select the pass/fail grading mode.</a:t>
            </a:r>
          </a:p>
          <a:p>
            <a:pPr marL="0" marR="0">
              <a:spcBef>
                <a:spcPts val="0"/>
              </a:spcBef>
              <a:spcAft>
                <a:spcPts val="0"/>
              </a:spcAft>
            </a:pPr>
            <a:endParaRPr lang="en-US" sz="1800" b="1" dirty="0"/>
          </a:p>
          <a:p>
            <a:pPr marL="0" marR="0">
              <a:spcBef>
                <a:spcPts val="0"/>
              </a:spcBef>
              <a:spcAft>
                <a:spcPts val="0"/>
              </a:spcAft>
            </a:pPr>
            <a:r>
              <a:rPr lang="en-US" sz="1800" b="1" dirty="0"/>
              <a:t>Friday, October 25, 2024</a:t>
            </a:r>
            <a:r>
              <a:rPr lang="en-US" sz="1800" dirty="0"/>
              <a:t> – Last Day to Drop a Class. Last day to select A-F grading mode.</a:t>
            </a:r>
          </a:p>
          <a:p>
            <a:pPr marL="0" marR="0">
              <a:spcBef>
                <a:spcPts val="0"/>
              </a:spcBef>
              <a:spcAft>
                <a:spcPts val="0"/>
              </a:spcAft>
            </a:pPr>
            <a:endParaRPr lang="en-US" dirty="0"/>
          </a:p>
          <a:p>
            <a:pPr marL="0" marR="0">
              <a:spcBef>
                <a:spcPts val="0"/>
              </a:spcBef>
              <a:spcAft>
                <a:spcPts val="0"/>
              </a:spcAft>
            </a:pPr>
            <a:r>
              <a:rPr lang="en-US" sz="1800" b="1" dirty="0"/>
              <a:t>Week of October </a:t>
            </a:r>
            <a:r>
              <a:rPr lang="en-US" b="1" dirty="0"/>
              <a:t>28, 2024</a:t>
            </a:r>
            <a:r>
              <a:rPr lang="en-US" sz="1800" b="1" dirty="0"/>
              <a:t> </a:t>
            </a:r>
            <a:r>
              <a:rPr lang="en-US" sz="1800" dirty="0"/>
              <a:t>– Academic Advising Period can begin for Winter 2025 course registration (Winter 2025 schedule of courses viewable to students on Garnet Gateway)</a:t>
            </a:r>
          </a:p>
          <a:p>
            <a:pPr marL="0" marR="0">
              <a:spcBef>
                <a:spcPts val="0"/>
              </a:spcBef>
              <a:spcAft>
                <a:spcPts val="0"/>
              </a:spcAft>
            </a:pPr>
            <a:endParaRPr lang="en-US" dirty="0"/>
          </a:p>
          <a:p>
            <a:pPr marL="0" marR="0">
              <a:spcBef>
                <a:spcPts val="0"/>
              </a:spcBef>
              <a:spcAft>
                <a:spcPts val="0"/>
              </a:spcAft>
            </a:pPr>
            <a:r>
              <a:rPr lang="en-US" b="1" dirty="0"/>
              <a:t>Saturday, November 2 (7 AM) – Friday, November 8 (4 PM) </a:t>
            </a:r>
            <a:r>
              <a:rPr lang="en-US" dirty="0"/>
              <a:t>– Students can select courses (not first-come/first-served)</a:t>
            </a:r>
            <a:endParaRPr lang="en-US" sz="4400" dirty="0">
              <a:solidFill>
                <a:schemeClr val="accent1"/>
              </a:solidFill>
            </a:endParaRPr>
          </a:p>
        </p:txBody>
      </p:sp>
      <p:sp>
        <p:nvSpPr>
          <p:cNvPr id="3" name="TextBox 2">
            <a:extLst>
              <a:ext uri="{FF2B5EF4-FFF2-40B4-BE49-F238E27FC236}">
                <a16:creationId xmlns:a16="http://schemas.microsoft.com/office/drawing/2014/main" id="{E6E482DD-5F13-6EB0-0459-37A9A4DC9875}"/>
              </a:ext>
            </a:extLst>
          </p:cNvPr>
          <p:cNvSpPr txBox="1"/>
          <p:nvPr/>
        </p:nvSpPr>
        <p:spPr>
          <a:xfrm>
            <a:off x="10344150" y="1114425"/>
            <a:ext cx="1499506" cy="646331"/>
          </a:xfrm>
          <a:prstGeom prst="rect">
            <a:avLst/>
          </a:prstGeom>
          <a:noFill/>
        </p:spPr>
        <p:txBody>
          <a:bodyPr wrap="square" rtlCol="0">
            <a:spAutoFit/>
          </a:bodyPr>
          <a:lstStyle/>
          <a:p>
            <a:r>
              <a:rPr lang="en-US" dirty="0">
                <a:hlinkClick r:id="rId2"/>
              </a:rPr>
              <a:t>Registrar Calendar</a:t>
            </a:r>
            <a:endParaRPr lang="en-US" dirty="0"/>
          </a:p>
        </p:txBody>
      </p:sp>
    </p:spTree>
    <p:extLst>
      <p:ext uri="{BB962C8B-B14F-4D97-AF65-F5344CB8AC3E}">
        <p14:creationId xmlns:p14="http://schemas.microsoft.com/office/powerpoint/2010/main" val="95716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Academic Policies</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480456"/>
            <a:ext cx="10515600" cy="4920343"/>
          </a:xfrm>
        </p:spPr>
        <p:txBody>
          <a:bodyPr>
            <a:normAutofit fontScale="77500" lnSpcReduction="20000"/>
          </a:bodyPr>
          <a:lstStyle/>
          <a:p>
            <a:r>
              <a:rPr lang="en-US" dirty="0"/>
              <a:t>All Academic Policies can be reviewed at the </a:t>
            </a:r>
            <a:r>
              <a:rPr lang="en-US" dirty="0">
                <a:hlinkClick r:id="rId2"/>
              </a:rPr>
              <a:t>Academic Advising Portal</a:t>
            </a:r>
            <a:r>
              <a:rPr lang="en-US" dirty="0"/>
              <a:t> under “Academic Policies and Procedures” drop-down</a:t>
            </a:r>
          </a:p>
          <a:p>
            <a:endParaRPr lang="en-US" dirty="0"/>
          </a:p>
          <a:p>
            <a:r>
              <a:rPr lang="en-US" dirty="0"/>
              <a:t>This session will focus on:</a:t>
            </a:r>
          </a:p>
          <a:p>
            <a:pPr lvl="1"/>
            <a:r>
              <a:rPr lang="en-US" dirty="0"/>
              <a:t>Pass/Fail policy</a:t>
            </a:r>
          </a:p>
          <a:p>
            <a:pPr lvl="1"/>
            <a:r>
              <a:rPr lang="en-US" dirty="0"/>
              <a:t>Academic Integrity: Cheating, Plagiarism, and Unintentional Misuse of Sources</a:t>
            </a:r>
          </a:p>
          <a:p>
            <a:pPr lvl="1"/>
            <a:r>
              <a:rPr lang="en-US" dirty="0"/>
              <a:t>Course Deferral Policy</a:t>
            </a:r>
          </a:p>
          <a:p>
            <a:pPr lvl="1"/>
            <a:r>
              <a:rPr lang="en-US" dirty="0"/>
              <a:t>Academic Standing Committee</a:t>
            </a:r>
          </a:p>
          <a:p>
            <a:pPr lvl="1"/>
            <a:r>
              <a:rPr lang="en-US" dirty="0"/>
              <a:t>Academic Appeals</a:t>
            </a:r>
          </a:p>
          <a:p>
            <a:pPr lvl="1"/>
            <a:r>
              <a:rPr lang="en-US" dirty="0"/>
              <a:t>Exam Scheduling</a:t>
            </a:r>
          </a:p>
          <a:p>
            <a:pPr lvl="1"/>
            <a:r>
              <a:rPr lang="en-US" dirty="0"/>
              <a:t>Satisfactory Academic Progress and Minimum Academic Progress</a:t>
            </a:r>
          </a:p>
          <a:p>
            <a:pPr lvl="1"/>
            <a:r>
              <a:rPr lang="en-US" dirty="0"/>
              <a:t>College-wide Class Attendance Policy</a:t>
            </a:r>
          </a:p>
          <a:p>
            <a:pPr lvl="1"/>
            <a:r>
              <a:rPr lang="en-US" dirty="0"/>
              <a:t>Religious Holiday Observance</a:t>
            </a:r>
          </a:p>
          <a:p>
            <a:endParaRPr lang="en-US" dirty="0"/>
          </a:p>
          <a:p>
            <a:r>
              <a:rPr lang="en-US" dirty="0"/>
              <a:t>Note: all of these policies are 1) referred to in the </a:t>
            </a:r>
            <a:r>
              <a:rPr lang="en-US" dirty="0">
                <a:hlinkClick r:id="rId3"/>
              </a:rPr>
              <a:t>sample syllabus template </a:t>
            </a:r>
            <a:r>
              <a:rPr lang="en-US" dirty="0"/>
              <a:t>available through the Center for Inclusive Teaching and Learning, 2) on the Academic Advising Portal, and 3) on the Student Advising Portal</a:t>
            </a:r>
          </a:p>
        </p:txBody>
      </p:sp>
    </p:spTree>
    <p:extLst>
      <p:ext uri="{BB962C8B-B14F-4D97-AF65-F5344CB8AC3E}">
        <p14:creationId xmlns:p14="http://schemas.microsoft.com/office/powerpoint/2010/main" val="192407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3A19-8A8C-9674-26DC-D25BAF7C5348}"/>
              </a:ext>
            </a:extLst>
          </p:cNvPr>
          <p:cNvSpPr>
            <a:spLocks noGrp="1"/>
          </p:cNvSpPr>
          <p:nvPr>
            <p:ph type="title"/>
          </p:nvPr>
        </p:nvSpPr>
        <p:spPr/>
        <p:txBody>
          <a:bodyPr/>
          <a:lstStyle/>
          <a:p>
            <a:r>
              <a:rPr lang="en-US" dirty="0"/>
              <a:t>Pass/Fail Policy</a:t>
            </a:r>
          </a:p>
        </p:txBody>
      </p:sp>
      <p:sp>
        <p:nvSpPr>
          <p:cNvPr id="3" name="Content Placeholder 2">
            <a:extLst>
              <a:ext uri="{FF2B5EF4-FFF2-40B4-BE49-F238E27FC236}">
                <a16:creationId xmlns:a16="http://schemas.microsoft.com/office/drawing/2014/main" id="{3073B477-B852-95D1-4248-70C9F1ACDA46}"/>
              </a:ext>
            </a:extLst>
          </p:cNvPr>
          <p:cNvSpPr>
            <a:spLocks noGrp="1"/>
          </p:cNvSpPr>
          <p:nvPr>
            <p:ph idx="1"/>
          </p:nvPr>
        </p:nvSpPr>
        <p:spPr>
          <a:xfrm>
            <a:off x="838200" y="1512277"/>
            <a:ext cx="10515600" cy="4664686"/>
          </a:xfrm>
        </p:spPr>
        <p:txBody>
          <a:bodyPr>
            <a:normAutofit fontScale="70000" lnSpcReduction="20000"/>
          </a:bodyPr>
          <a:lstStyle/>
          <a:p>
            <a:r>
              <a:rPr lang="en-US" dirty="0"/>
              <a:t>Bates students are permitted to take up to 2 courses with a grading mode of pass/fail.</a:t>
            </a:r>
          </a:p>
          <a:p>
            <a:endParaRPr lang="en-US" dirty="0"/>
          </a:p>
          <a:p>
            <a:r>
              <a:rPr lang="en-US" dirty="0"/>
              <a:t>All Gen Ed courses (5 MOIs, 3 </a:t>
            </a:r>
            <a:r>
              <a:rPr lang="en-US" dirty="0" err="1"/>
              <a:t>Ws</a:t>
            </a:r>
            <a:r>
              <a:rPr lang="en-US" dirty="0"/>
              <a:t>, 2 short-terms, Major + 1) must be taken for a letter grade</a:t>
            </a:r>
          </a:p>
          <a:p>
            <a:pPr lvl="1"/>
            <a:r>
              <a:rPr lang="en-US" dirty="0"/>
              <a:t>GEC courses (GECs are 1 type of “+1”) must be taken for a letter grade to count toward the +1 requirement</a:t>
            </a:r>
          </a:p>
          <a:p>
            <a:pPr lvl="1"/>
            <a:endParaRPr lang="en-US" dirty="0"/>
          </a:p>
          <a:p>
            <a:r>
              <a:rPr lang="en-US" dirty="0"/>
              <a:t>The last day for a student to select pass/fail is the end of the Add period (this year: Tuesday, September 17, 2024)</a:t>
            </a:r>
          </a:p>
          <a:p>
            <a:endParaRPr lang="en-US" dirty="0"/>
          </a:p>
          <a:p>
            <a:r>
              <a:rPr lang="en-US" dirty="0"/>
              <a:t>The last day for a student to select A-F grade mode is also the last day they can drop a course without a Withdrawal entered (usually around the 7</a:t>
            </a:r>
            <a:r>
              <a:rPr lang="en-US" baseline="30000" dirty="0"/>
              <a:t>th</a:t>
            </a:r>
            <a:r>
              <a:rPr lang="en-US" dirty="0"/>
              <a:t> Friday or this year: Friday, October 25, 2024)</a:t>
            </a:r>
          </a:p>
          <a:p>
            <a:endParaRPr lang="en-US" dirty="0"/>
          </a:p>
          <a:p>
            <a:r>
              <a:rPr lang="en-US" dirty="0"/>
              <a:t>Students may take a practitioner-taught short-term—these have a grading have Sat/</a:t>
            </a:r>
            <a:r>
              <a:rPr lang="en-US" dirty="0" err="1"/>
              <a:t>Unsat</a:t>
            </a:r>
            <a:r>
              <a:rPr lang="en-US" dirty="0"/>
              <a:t>—and that does not affect the 2 pass/fail limit</a:t>
            </a:r>
          </a:p>
          <a:p>
            <a:pPr lvl="1"/>
            <a:endParaRPr lang="en-US" dirty="0"/>
          </a:p>
          <a:p>
            <a:pPr marL="457200" lvl="1" indent="0">
              <a:buNone/>
            </a:pPr>
            <a:endParaRPr lang="en-US" dirty="0"/>
          </a:p>
        </p:txBody>
      </p:sp>
    </p:spTree>
    <p:extLst>
      <p:ext uri="{BB962C8B-B14F-4D97-AF65-F5344CB8AC3E}">
        <p14:creationId xmlns:p14="http://schemas.microsoft.com/office/powerpoint/2010/main" val="287102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8513-C1E6-24C5-797B-8892CB0332CF}"/>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5BA03E0E-9869-7804-016F-A88213C9D046}"/>
              </a:ext>
            </a:extLst>
          </p:cNvPr>
          <p:cNvSpPr>
            <a:spLocks noGrp="1"/>
          </p:cNvSpPr>
          <p:nvPr>
            <p:ph idx="1"/>
          </p:nvPr>
        </p:nvSpPr>
        <p:spPr/>
        <p:txBody>
          <a:bodyPr>
            <a:normAutofit fontScale="92500" lnSpcReduction="20000"/>
          </a:bodyPr>
          <a:lstStyle/>
          <a:p>
            <a:r>
              <a:rPr lang="en-US" dirty="0"/>
              <a:t>What if a student wants to select pass/fail for a course after the deadline has passed?</a:t>
            </a:r>
          </a:p>
          <a:p>
            <a:endParaRPr lang="en-US" dirty="0"/>
          </a:p>
          <a:p>
            <a:pPr lvl="1"/>
            <a:r>
              <a:rPr lang="en-US" dirty="0"/>
              <a:t>Currently, the deadline to select pass/fail is the same day as the last day to add a course (with instructor permission—Sept 17, 2024). If a student misses that deadline, they can appeal to the Academic Standing Committee, but the Committee is not bound to accept the appeal.</a:t>
            </a:r>
          </a:p>
          <a:p>
            <a:endParaRPr lang="en-US" dirty="0"/>
          </a:p>
          <a:p>
            <a:pPr lvl="1"/>
            <a:r>
              <a:rPr lang="en-US" dirty="0"/>
              <a:t>Note: the last day to select a letter grade for a course is the same day as the last day to drop a course (Friday, October 25, 2024)</a:t>
            </a:r>
          </a:p>
          <a:p>
            <a:endParaRPr lang="en-US" dirty="0"/>
          </a:p>
          <a:p>
            <a:pPr lvl="1"/>
            <a:r>
              <a:rPr lang="en-US" dirty="0"/>
              <a:t>The separate deadlines are part of faculty-passed legislation, and they were supported by students when the faculty passed this legislation in 2012</a:t>
            </a:r>
          </a:p>
        </p:txBody>
      </p:sp>
    </p:spTree>
    <p:extLst>
      <p:ext uri="{BB962C8B-B14F-4D97-AF65-F5344CB8AC3E}">
        <p14:creationId xmlns:p14="http://schemas.microsoft.com/office/powerpoint/2010/main" val="254991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Academic Integrity</a:t>
            </a:r>
          </a:p>
        </p:txBody>
      </p:sp>
      <p:sp>
        <p:nvSpPr>
          <p:cNvPr id="3" name="Content Placeholder 2">
            <a:extLst>
              <a:ext uri="{FF2B5EF4-FFF2-40B4-BE49-F238E27FC236}">
                <a16:creationId xmlns:a16="http://schemas.microsoft.com/office/drawing/2014/main" id="{1180C431-1E9D-6E87-35F4-CB3D15BBCA1C}"/>
              </a:ext>
            </a:extLst>
          </p:cNvPr>
          <p:cNvSpPr>
            <a:spLocks noGrp="1"/>
          </p:cNvSpPr>
          <p:nvPr>
            <p:ph idx="1"/>
          </p:nvPr>
        </p:nvSpPr>
        <p:spPr>
          <a:xfrm>
            <a:off x="838200" y="1541124"/>
            <a:ext cx="10748058" cy="4759129"/>
          </a:xfrm>
        </p:spPr>
        <p:txBody>
          <a:bodyPr>
            <a:normAutofit fontScale="77500" lnSpcReduction="20000"/>
          </a:bodyPr>
          <a:lstStyle/>
          <a:p>
            <a:r>
              <a:rPr lang="en-US" dirty="0"/>
              <a:t>Violations of academic integrity are among the most serious offenses that students can commit; any violation may result in consequences at both the course and institutional levels. </a:t>
            </a:r>
          </a:p>
          <a:p>
            <a:endParaRPr lang="en-US" sz="1800" dirty="0"/>
          </a:p>
          <a:p>
            <a:r>
              <a:rPr lang="en-US" dirty="0"/>
              <a:t>As contributors to an ongoing scholarly and creative conversation that depends upon acknowledgment and treatment of the inquiries, reflections, and expressions of others, each member of the Bates community is expected to use and represent the work of others fairly and honestly; to acknowledge the work of others fully and accurately through proper attribution and citation; and to produce their own work unless collaboration is allowed.</a:t>
            </a:r>
          </a:p>
          <a:p>
            <a:pPr lvl="1"/>
            <a:r>
              <a:rPr lang="en-US" dirty="0"/>
              <a:t>3 general categories of violation: cheating, plagiarism, and unintentional misuse of sources</a:t>
            </a:r>
          </a:p>
          <a:p>
            <a:pPr lvl="1"/>
            <a:r>
              <a:rPr lang="en-US" dirty="0"/>
              <a:t>All students are provided an overview of academic integrity policy and purposes in their First-Year Experience (FYE) Summer Resources</a:t>
            </a:r>
          </a:p>
          <a:p>
            <a:endParaRPr lang="en-US" sz="1800" dirty="0"/>
          </a:p>
          <a:p>
            <a:r>
              <a:rPr lang="en-US" dirty="0"/>
              <a:t>How can a faculty member submit an Academic Integrity Violation and what happens when a report of violation is submitted?</a:t>
            </a:r>
          </a:p>
          <a:p>
            <a:pPr lvl="1"/>
            <a:r>
              <a:rPr lang="en-US" dirty="0"/>
              <a:t>Go </a:t>
            </a:r>
            <a:r>
              <a:rPr lang="en-US" dirty="0">
                <a:hlinkClick r:id="rId2"/>
              </a:rPr>
              <a:t>here</a:t>
            </a:r>
            <a:endParaRPr lang="en-US" dirty="0"/>
          </a:p>
        </p:txBody>
      </p:sp>
    </p:spTree>
    <p:extLst>
      <p:ext uri="{BB962C8B-B14F-4D97-AF65-F5344CB8AC3E}">
        <p14:creationId xmlns:p14="http://schemas.microsoft.com/office/powerpoint/2010/main" val="331706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3A26-144A-4FC9-2D71-23E361146B60}"/>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C9700A83-4B21-F860-4763-B1592D995A1E}"/>
              </a:ext>
            </a:extLst>
          </p:cNvPr>
          <p:cNvSpPr>
            <a:spLocks noGrp="1"/>
          </p:cNvSpPr>
          <p:nvPr>
            <p:ph idx="1"/>
          </p:nvPr>
        </p:nvSpPr>
        <p:spPr/>
        <p:txBody>
          <a:bodyPr/>
          <a:lstStyle/>
          <a:p>
            <a:r>
              <a:rPr lang="en-US" dirty="0"/>
              <a:t>What if I think a student has committed an academic integrity violation but I am not sure?</a:t>
            </a:r>
          </a:p>
          <a:p>
            <a:pPr lvl="1"/>
            <a:endParaRPr lang="en-US" dirty="0"/>
          </a:p>
          <a:p>
            <a:pPr lvl="1"/>
            <a:r>
              <a:rPr lang="en-US" dirty="0"/>
              <a:t>Currently, if you have concerns about a violation of academic integrity you should connect Assistant Director of Residence Life and Community Standards Cole Taylor on next steps.</a:t>
            </a:r>
          </a:p>
        </p:txBody>
      </p:sp>
    </p:spTree>
    <p:extLst>
      <p:ext uri="{BB962C8B-B14F-4D97-AF65-F5344CB8AC3E}">
        <p14:creationId xmlns:p14="http://schemas.microsoft.com/office/powerpoint/2010/main" val="1928141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3527</Words>
  <Application>Microsoft Macintosh PowerPoint</Application>
  <PresentationFormat>Widescreen</PresentationFormat>
  <Paragraphs>259</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The Bates Curriculum, Registration, Records, and FERPA</vt:lpstr>
      <vt:lpstr>What is covered in this video?</vt:lpstr>
      <vt:lpstr>Bates General Education Requirements</vt:lpstr>
      <vt:lpstr>Important Dates (Fall 2024)</vt:lpstr>
      <vt:lpstr>Academic Policies</vt:lpstr>
      <vt:lpstr>Pass/Fail Policy</vt:lpstr>
      <vt:lpstr>What if…..</vt:lpstr>
      <vt:lpstr>Academic Integrity</vt:lpstr>
      <vt:lpstr>What if…</vt:lpstr>
      <vt:lpstr>Course Deferral Policy (extensions)</vt:lpstr>
      <vt:lpstr>What if…</vt:lpstr>
      <vt:lpstr>Academic Standing Committee</vt:lpstr>
      <vt:lpstr>Academic Appeals</vt:lpstr>
      <vt:lpstr>Exam Scheduling</vt:lpstr>
      <vt:lpstr>Satisfactory Academic Progress at Bates</vt:lpstr>
      <vt:lpstr>College-Wide Attendance Policy</vt:lpstr>
      <vt:lpstr>What if…</vt:lpstr>
      <vt:lpstr>Religious Holiday Observance</vt:lpstr>
      <vt:lpstr>A Bates Student’s Advising Network</vt:lpstr>
      <vt:lpstr>What if…</vt:lpstr>
      <vt:lpstr>Bates Reach</vt:lpstr>
      <vt:lpstr>Degree Audit</vt:lpstr>
      <vt:lpstr>Degree Audit</vt:lpstr>
      <vt:lpstr>Advisee Records</vt:lpstr>
      <vt:lpstr>FERPA</vt:lpstr>
      <vt:lpstr>FERPA</vt:lpstr>
      <vt:lpstr>FERPA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Bates Curriculum, Registration, Records, and FERPA</dc:title>
  <dc:creator>Microsoft Office User</dc:creator>
  <cp:lastModifiedBy>Microsoft Office User</cp:lastModifiedBy>
  <cp:revision>22</cp:revision>
  <dcterms:created xsi:type="dcterms:W3CDTF">2023-08-11T15:12:21Z</dcterms:created>
  <dcterms:modified xsi:type="dcterms:W3CDTF">2024-07-21T15:56:39Z</dcterms:modified>
</cp:coreProperties>
</file>