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311" r:id="rId7"/>
    <p:sldId id="312" r:id="rId8"/>
    <p:sldId id="313" r:id="rId9"/>
    <p:sldId id="314" r:id="rId10"/>
    <p:sldId id="316"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9"/>
  </p:normalViewPr>
  <p:slideViewPr>
    <p:cSldViewPr snapToGrid="0">
      <p:cViewPr varScale="1">
        <p:scale>
          <a:sx n="109" d="100"/>
          <a:sy n="109"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0C3E-DA2D-BA64-A680-61958A195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09C676-E916-E373-06FB-7FEFFB617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E50EF-0A5D-E8E8-8FB6-6F022833BFE3}"/>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F5649E10-0F75-0E6F-6B02-F69866C9C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13FF6-877C-5CFE-F3C2-3D6858060D09}"/>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247211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F9E2-E11F-D806-C56D-7C57A6A44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C604EB-294E-E7AB-69C8-FB4D4CC703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8ACD2-1D48-97E7-61FB-BA7FB9E8015E}"/>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2D9748F1-0FA6-67F3-BCB4-00419133D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5ADA2-C8A8-66B8-22A4-043EE4DAED47}"/>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155000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02938-1734-2CF5-42AC-31E9D3EB9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96764-366A-A346-70E4-0975F1069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8C6ED-D718-A9AD-7C4D-007319D8B7B4}"/>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A208A2AA-2187-CA4C-DDC9-5BD3A22F1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63258-E63F-E3D3-F790-8612B7B94177}"/>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83850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FED8-3496-EE02-1231-83A7B6A20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91739-2A7E-F97D-F4CB-447916B9A0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5CFD-010C-C470-B7AF-F5C641F11ADC}"/>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343476DC-2210-5D27-AF8B-6F6D0E47F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C7D8B-11B8-FCED-CE32-49D933960350}"/>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14509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5F12-3345-EC57-DCAE-E9CD01211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5A28B9-D825-F6AB-A923-E9E1B006C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DCF9BE-D527-F70E-FBF4-29E064D93D29}"/>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0DB616C4-BF61-5292-EAC3-8C76F471D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6FB47-5EDE-26B3-FDE7-855C78FA69BC}"/>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82207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56BB-B996-F91D-55AE-C05CCCCB6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CCC41-A501-47AA-411D-A3B10E19A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8C286-61B8-FA9F-A27C-66FDC304E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A289F2-762B-2929-1621-47CB327B77E7}"/>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6" name="Footer Placeholder 5">
            <a:extLst>
              <a:ext uri="{FF2B5EF4-FFF2-40B4-BE49-F238E27FC236}">
                <a16:creationId xmlns:a16="http://schemas.microsoft.com/office/drawing/2014/main" id="{A0E69357-120D-595F-DDCA-6B52A5FA0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79C7F-F39C-3F01-1640-BDC3B8C2D661}"/>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38820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3838-A581-9C39-6FF2-95BB34CD70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39D7E7-CA06-8688-55BC-B5E2F5208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5BC34A-8C1C-F4F3-BA49-89ABEE7D5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1144E-75BF-49E4-FC26-A1CC8FA50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DB19A-A8DE-5622-74D3-88B26CF16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7BFE3-FEC8-90C0-223F-A62826682BB6}"/>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8" name="Footer Placeholder 7">
            <a:extLst>
              <a:ext uri="{FF2B5EF4-FFF2-40B4-BE49-F238E27FC236}">
                <a16:creationId xmlns:a16="http://schemas.microsoft.com/office/drawing/2014/main" id="{6867C761-9443-DEC0-CBB6-63C968309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419B4B-FBF8-4E8F-9950-F72792E34809}"/>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35377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037D-0875-2D82-9D1D-95F427BB4F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BD5AE2-CCBE-6FE1-EA7B-115FFCAA9F08}"/>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4" name="Footer Placeholder 3">
            <a:extLst>
              <a:ext uri="{FF2B5EF4-FFF2-40B4-BE49-F238E27FC236}">
                <a16:creationId xmlns:a16="http://schemas.microsoft.com/office/drawing/2014/main" id="{C91AF5CD-0417-DC3A-3BBE-3B94877C1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277372-2A3C-D369-A8B6-998C0C4667AD}"/>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344618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953F6-2926-A124-0D69-96032FEE817D}"/>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3" name="Footer Placeholder 2">
            <a:extLst>
              <a:ext uri="{FF2B5EF4-FFF2-40B4-BE49-F238E27FC236}">
                <a16:creationId xmlns:a16="http://schemas.microsoft.com/office/drawing/2014/main" id="{3DF5D853-2ADB-CD89-6DEC-CE3F3009B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6F8DC-D023-A5B4-DAEE-DB9F3CE68B2A}"/>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183267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090-EDBE-6850-9AE8-FA27B6225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33F30-FB76-0400-C465-30C6D152B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714D2-B131-EFD1-7CEF-A0B2690FF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05070-E016-F3A3-5BD7-AD0B3E77B831}"/>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6" name="Footer Placeholder 5">
            <a:extLst>
              <a:ext uri="{FF2B5EF4-FFF2-40B4-BE49-F238E27FC236}">
                <a16:creationId xmlns:a16="http://schemas.microsoft.com/office/drawing/2014/main" id="{2EB83F1C-D08D-D841-6094-B418F71C4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15F4D-C228-959E-5BD7-132F17BD4E45}"/>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234638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937A-D56A-CE18-9FEB-128ED0A49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810EC-B003-DB37-9D02-3DC043CCF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F47DE-C9A5-7B99-FD29-390C23DC4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B6FF0-73FA-AEB9-4134-78A7544650FD}"/>
              </a:ext>
            </a:extLst>
          </p:cNvPr>
          <p:cNvSpPr>
            <a:spLocks noGrp="1"/>
          </p:cNvSpPr>
          <p:nvPr>
            <p:ph type="dt" sz="half" idx="10"/>
          </p:nvPr>
        </p:nvSpPr>
        <p:spPr/>
        <p:txBody>
          <a:bodyPr/>
          <a:lstStyle/>
          <a:p>
            <a:fld id="{077B012D-2AAF-B04B-9077-8199F91BD63E}" type="datetimeFigureOut">
              <a:rPr lang="en-US" smtClean="0"/>
              <a:t>10/8/24</a:t>
            </a:fld>
            <a:endParaRPr lang="en-US"/>
          </a:p>
        </p:txBody>
      </p:sp>
      <p:sp>
        <p:nvSpPr>
          <p:cNvPr id="6" name="Footer Placeholder 5">
            <a:extLst>
              <a:ext uri="{FF2B5EF4-FFF2-40B4-BE49-F238E27FC236}">
                <a16:creationId xmlns:a16="http://schemas.microsoft.com/office/drawing/2014/main" id="{7C990F29-ECE2-F86D-3699-17AA2CDA4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97CC5-92AB-38D7-64B4-403BFB002812}"/>
              </a:ext>
            </a:extLst>
          </p:cNvPr>
          <p:cNvSpPr>
            <a:spLocks noGrp="1"/>
          </p:cNvSpPr>
          <p:nvPr>
            <p:ph type="sldNum" sz="quarter" idx="12"/>
          </p:nvPr>
        </p:nvSpPr>
        <p:spPr/>
        <p:txBody>
          <a:bodyPr/>
          <a:lstStyle/>
          <a:p>
            <a:fld id="{F7F9FEA5-A469-474E-A33D-CCB7D1380589}" type="slidenum">
              <a:rPr lang="en-US" smtClean="0"/>
              <a:t>‹#›</a:t>
            </a:fld>
            <a:endParaRPr lang="en-US"/>
          </a:p>
        </p:txBody>
      </p:sp>
    </p:spTree>
    <p:extLst>
      <p:ext uri="{BB962C8B-B14F-4D97-AF65-F5344CB8AC3E}">
        <p14:creationId xmlns:p14="http://schemas.microsoft.com/office/powerpoint/2010/main" val="214900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5BA19-C57C-DF11-B4CE-F55F1A87C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B65554-68DB-DDEE-6DD9-35C01B4EA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DB23A-A24C-EA69-4D1A-E10170A94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B012D-2AAF-B04B-9077-8199F91BD63E}" type="datetimeFigureOut">
              <a:rPr lang="en-US" smtClean="0"/>
              <a:t>10/8/24</a:t>
            </a:fld>
            <a:endParaRPr lang="en-US"/>
          </a:p>
        </p:txBody>
      </p:sp>
      <p:sp>
        <p:nvSpPr>
          <p:cNvPr id="5" name="Footer Placeholder 4">
            <a:extLst>
              <a:ext uri="{FF2B5EF4-FFF2-40B4-BE49-F238E27FC236}">
                <a16:creationId xmlns:a16="http://schemas.microsoft.com/office/drawing/2014/main" id="{1D9EC84B-E0B5-8B9A-9521-D7C359FF9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588A6-3642-5583-C2EB-172A11FEF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9FEA5-A469-474E-A33D-CCB7D1380589}" type="slidenum">
              <a:rPr lang="en-US" smtClean="0"/>
              <a:t>‹#›</a:t>
            </a:fld>
            <a:endParaRPr lang="en-US"/>
          </a:p>
        </p:txBody>
      </p:sp>
    </p:spTree>
    <p:extLst>
      <p:ext uri="{BB962C8B-B14F-4D97-AF65-F5344CB8AC3E}">
        <p14:creationId xmlns:p14="http://schemas.microsoft.com/office/powerpoint/2010/main" val="142034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engel@bates.edu" TargetMode="External"/><Relationship Id="rId2" Type="http://schemas.openxmlformats.org/officeDocument/2006/relationships/hyperlink" Target="mailto:registrar@bate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tes.edu/dof/fys-advising-portal/" TargetMode="External"/><Relationship Id="rId2" Type="http://schemas.openxmlformats.org/officeDocument/2006/relationships/hyperlink" Target="https://www.bates.edu/dof/student-advising-port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ates.edu/dof/files/2023/05/Gen-Ed-Description-5-1-202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es.edu/dof/student-advising-portal/" TargetMode="External"/><Relationship Id="rId2" Type="http://schemas.openxmlformats.org/officeDocument/2006/relationships/hyperlink" Target="http://www.bates.edu/registrar" TargetMode="External"/><Relationship Id="rId1" Type="http://schemas.openxmlformats.org/officeDocument/2006/relationships/slideLayout" Target="../slideLayouts/slideLayout2.xml"/><Relationship Id="rId4" Type="http://schemas.openxmlformats.org/officeDocument/2006/relationships/hyperlink" Target="https://www.bates.edu/dof/fys-advising-por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EC12-FF77-5CD0-EE32-0BB8380E2747}"/>
              </a:ext>
            </a:extLst>
          </p:cNvPr>
          <p:cNvSpPr>
            <a:spLocks noGrp="1"/>
          </p:cNvSpPr>
          <p:nvPr>
            <p:ph type="ctrTitle"/>
          </p:nvPr>
        </p:nvSpPr>
        <p:spPr/>
        <p:txBody>
          <a:bodyPr>
            <a:normAutofit/>
          </a:bodyPr>
          <a:lstStyle/>
          <a:p>
            <a:r>
              <a:rPr lang="en-US" sz="4000" dirty="0"/>
              <a:t>Course Registration for </a:t>
            </a:r>
            <a:br>
              <a:rPr lang="en-US" sz="4000" dirty="0"/>
            </a:br>
            <a:r>
              <a:rPr lang="en-US" sz="4000" dirty="0"/>
              <a:t>Winter 2025 Classes:</a:t>
            </a:r>
            <a:br>
              <a:rPr lang="en-US" sz="4000" dirty="0"/>
            </a:br>
            <a:br>
              <a:rPr lang="en-US" sz="4000" dirty="0"/>
            </a:br>
            <a:r>
              <a:rPr lang="en-US" sz="4000" dirty="0"/>
              <a:t>Some Basics for Academic Advisors</a:t>
            </a:r>
          </a:p>
        </p:txBody>
      </p:sp>
      <p:sp>
        <p:nvSpPr>
          <p:cNvPr id="3" name="Subtitle 2">
            <a:extLst>
              <a:ext uri="{FF2B5EF4-FFF2-40B4-BE49-F238E27FC236}">
                <a16:creationId xmlns:a16="http://schemas.microsoft.com/office/drawing/2014/main" id="{599D4F24-5F2D-19E6-B031-3F6302652911}"/>
              </a:ext>
            </a:extLst>
          </p:cNvPr>
          <p:cNvSpPr>
            <a:spLocks noGrp="1"/>
          </p:cNvSpPr>
          <p:nvPr>
            <p:ph type="subTitle" idx="1"/>
          </p:nvPr>
        </p:nvSpPr>
        <p:spPr>
          <a:xfrm>
            <a:off x="1524000" y="4178981"/>
            <a:ext cx="9144000" cy="1655762"/>
          </a:xfrm>
        </p:spPr>
        <p:txBody>
          <a:bodyPr/>
          <a:lstStyle/>
          <a:p>
            <a:r>
              <a:rPr lang="en-US" dirty="0"/>
              <a:t>Tuesday, October 8</a:t>
            </a:r>
          </a:p>
          <a:p>
            <a:r>
              <a:rPr lang="en-US" dirty="0"/>
              <a:t>Noon – Commons 226</a:t>
            </a:r>
          </a:p>
          <a:p>
            <a:endParaRPr lang="en-US" dirty="0"/>
          </a:p>
        </p:txBody>
      </p:sp>
    </p:spTree>
    <p:extLst>
      <p:ext uri="{BB962C8B-B14F-4D97-AF65-F5344CB8AC3E}">
        <p14:creationId xmlns:p14="http://schemas.microsoft.com/office/powerpoint/2010/main" val="407229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EDDE-BA72-8569-1506-A39A827C58B3}"/>
              </a:ext>
            </a:extLst>
          </p:cNvPr>
          <p:cNvSpPr>
            <a:spLocks noGrp="1"/>
          </p:cNvSpPr>
          <p:nvPr>
            <p:ph type="title"/>
          </p:nvPr>
        </p:nvSpPr>
        <p:spPr/>
        <p:txBody>
          <a:bodyPr/>
          <a:lstStyle/>
          <a:p>
            <a:r>
              <a:rPr lang="en-US"/>
              <a:t>Important Reminders</a:t>
            </a:r>
            <a:endParaRPr lang="en-US" dirty="0"/>
          </a:p>
        </p:txBody>
      </p:sp>
      <p:sp>
        <p:nvSpPr>
          <p:cNvPr id="3" name="Content Placeholder 2">
            <a:extLst>
              <a:ext uri="{FF2B5EF4-FFF2-40B4-BE49-F238E27FC236}">
                <a16:creationId xmlns:a16="http://schemas.microsoft.com/office/drawing/2014/main" id="{31F9FEE9-B388-2466-5950-019B60B15B7F}"/>
              </a:ext>
            </a:extLst>
          </p:cNvPr>
          <p:cNvSpPr>
            <a:spLocks noGrp="1"/>
          </p:cNvSpPr>
          <p:nvPr>
            <p:ph idx="1"/>
          </p:nvPr>
        </p:nvSpPr>
        <p:spPr/>
        <p:txBody>
          <a:bodyPr>
            <a:normAutofit fontScale="92500" lnSpcReduction="10000"/>
          </a:bodyPr>
          <a:lstStyle/>
          <a:p>
            <a:r>
              <a:rPr lang="en-US" dirty="0"/>
              <a:t>The Registrar cannot issue overrides for pre-requisites, instructor permission, capacity, class restrictions, etc. (Only the instructor can).</a:t>
            </a:r>
          </a:p>
          <a:p>
            <a:endParaRPr lang="en-US" dirty="0"/>
          </a:p>
          <a:p>
            <a:r>
              <a:rPr lang="en-US" dirty="0"/>
              <a:t>Academic Advisors are responsible for advising in both the major and the general education requirements. Do not refer a student to the registrar for advising in general education requirements. </a:t>
            </a:r>
          </a:p>
          <a:p>
            <a:endParaRPr lang="en-US" dirty="0"/>
          </a:p>
          <a:p>
            <a:r>
              <a:rPr lang="en-US" dirty="0"/>
              <a:t>Advisors need to be available to lift the hold. Only the academic advisor can lift the hold. Please make sure you lift the hold. The registrar does not lift the hold. The student support advisor does not lift the hold. Holds must be lifted or students cannot register.</a:t>
            </a:r>
          </a:p>
          <a:p>
            <a:endParaRPr lang="en-US" dirty="0"/>
          </a:p>
        </p:txBody>
      </p:sp>
    </p:spTree>
    <p:extLst>
      <p:ext uri="{BB962C8B-B14F-4D97-AF65-F5344CB8AC3E}">
        <p14:creationId xmlns:p14="http://schemas.microsoft.com/office/powerpoint/2010/main" val="313039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a:xfrm>
            <a:off x="838200" y="1578429"/>
            <a:ext cx="10515600" cy="4914446"/>
          </a:xfrm>
        </p:spPr>
        <p:txBody>
          <a:bodyPr>
            <a:normAutofit/>
          </a:bodyPr>
          <a:lstStyle/>
          <a:p>
            <a:r>
              <a:rPr lang="en-US" dirty="0"/>
              <a:t>If you have questions that are not answerable by the resources provided in or referenced by these slides, please reach out to either </a:t>
            </a:r>
            <a:r>
              <a:rPr lang="en-US" dirty="0">
                <a:hlinkClick r:id="rId2"/>
              </a:rPr>
              <a:t>registrar@bates.edu</a:t>
            </a:r>
            <a:r>
              <a:rPr lang="en-US" dirty="0"/>
              <a:t> or </a:t>
            </a:r>
            <a:r>
              <a:rPr lang="en-US" dirty="0">
                <a:hlinkClick r:id="rId3"/>
              </a:rPr>
              <a:t>sengel@bates.edu</a:t>
            </a:r>
            <a:r>
              <a:rPr lang="en-US" dirty="0"/>
              <a:t>. </a:t>
            </a:r>
          </a:p>
        </p:txBody>
      </p:sp>
    </p:spTree>
    <p:extLst>
      <p:ext uri="{BB962C8B-B14F-4D97-AF65-F5344CB8AC3E}">
        <p14:creationId xmlns:p14="http://schemas.microsoft.com/office/powerpoint/2010/main" val="9105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6291-A561-3C4E-FA91-F70F560B817D}"/>
              </a:ext>
            </a:extLst>
          </p:cNvPr>
          <p:cNvSpPr>
            <a:spLocks noGrp="1"/>
          </p:cNvSpPr>
          <p:nvPr>
            <p:ph type="title"/>
          </p:nvPr>
        </p:nvSpPr>
        <p:spPr/>
        <p:txBody>
          <a:bodyPr/>
          <a:lstStyle/>
          <a:p>
            <a:r>
              <a:rPr lang="en-US" dirty="0"/>
              <a:t>What will be covered…</a:t>
            </a:r>
          </a:p>
        </p:txBody>
      </p:sp>
      <p:sp>
        <p:nvSpPr>
          <p:cNvPr id="3" name="Content Placeholder 2">
            <a:extLst>
              <a:ext uri="{FF2B5EF4-FFF2-40B4-BE49-F238E27FC236}">
                <a16:creationId xmlns:a16="http://schemas.microsoft.com/office/drawing/2014/main" id="{ED2E45B7-77CD-9651-D58F-D04A6265EF80}"/>
              </a:ext>
            </a:extLst>
          </p:cNvPr>
          <p:cNvSpPr>
            <a:spLocks noGrp="1"/>
          </p:cNvSpPr>
          <p:nvPr>
            <p:ph idx="1"/>
          </p:nvPr>
        </p:nvSpPr>
        <p:spPr/>
        <p:txBody>
          <a:bodyPr/>
          <a:lstStyle/>
          <a:p>
            <a:r>
              <a:rPr lang="en-US" dirty="0"/>
              <a:t>The timeline of the registration process</a:t>
            </a:r>
          </a:p>
          <a:p>
            <a:r>
              <a:rPr lang="en-US" dirty="0"/>
              <a:t>The general education requirements </a:t>
            </a:r>
          </a:p>
          <a:p>
            <a:r>
              <a:rPr lang="en-US" dirty="0"/>
              <a:t>Information for students by class year</a:t>
            </a:r>
          </a:p>
          <a:p>
            <a:r>
              <a:rPr lang="en-US" dirty="0"/>
              <a:t>Reading the course schedule on Garnet Gateway</a:t>
            </a:r>
          </a:p>
          <a:p>
            <a:r>
              <a:rPr lang="en-US" dirty="0"/>
              <a:t>Resources</a:t>
            </a:r>
          </a:p>
          <a:p>
            <a:r>
              <a:rPr lang="en-US" dirty="0"/>
              <a:t>Important Reminders</a:t>
            </a:r>
          </a:p>
          <a:p>
            <a:endParaRPr lang="en-US" dirty="0"/>
          </a:p>
        </p:txBody>
      </p:sp>
    </p:spTree>
    <p:extLst>
      <p:ext uri="{BB962C8B-B14F-4D97-AF65-F5344CB8AC3E}">
        <p14:creationId xmlns:p14="http://schemas.microsoft.com/office/powerpoint/2010/main" val="249985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Timeline of the Course Registration Process</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a:xfrm>
            <a:off x="838200" y="1453661"/>
            <a:ext cx="10515600" cy="5158153"/>
          </a:xfrm>
        </p:spPr>
        <p:txBody>
          <a:bodyPr>
            <a:normAutofit fontScale="85000" lnSpcReduction="20000"/>
          </a:bodyPr>
          <a:lstStyle/>
          <a:p>
            <a:r>
              <a:rPr lang="en-US" b="1" dirty="0"/>
              <a:t>Monday, October 21, 2024 – </a:t>
            </a:r>
            <a:r>
              <a:rPr lang="en-US" dirty="0"/>
              <a:t>All-student email goes out from Engel at or near 7 AM (detailing the registration process and timeline, pointing students to set up appointments with advisors, pointing students to the “how to” videos at the </a:t>
            </a:r>
            <a:r>
              <a:rPr lang="en-US" dirty="0">
                <a:hlinkClick r:id="rId2"/>
              </a:rPr>
              <a:t>Student Advising Portal</a:t>
            </a:r>
            <a:r>
              <a:rPr lang="en-US" dirty="0"/>
              <a:t>, and highlighting important information by class year)</a:t>
            </a:r>
          </a:p>
          <a:p>
            <a:endParaRPr lang="en-US" b="1" dirty="0"/>
          </a:p>
          <a:p>
            <a:r>
              <a:rPr lang="en-US" b="1" dirty="0"/>
              <a:t>Friday, October 25, 2024 </a:t>
            </a:r>
            <a:r>
              <a:rPr lang="en-US" dirty="0"/>
              <a:t>– Final/Complete Winter 2025 Course Schedule visible on Garnet Gateway or or near 4 PM Eastern</a:t>
            </a:r>
          </a:p>
          <a:p>
            <a:endParaRPr lang="en-US" dirty="0"/>
          </a:p>
          <a:p>
            <a:r>
              <a:rPr lang="en-US" b="1" dirty="0"/>
              <a:t>Monday, October 28, 2024 </a:t>
            </a:r>
            <a:r>
              <a:rPr lang="en-US" dirty="0"/>
              <a:t>– Academic Advisors can begin having advising meetings with their advisees (general recommendation: when scheduling meetings, remind students to come prepared to the meeting, e.g., they should review their Degree Audits, review the course schedule, begin to identify possible courses) – email templates are available at the </a:t>
            </a:r>
            <a:r>
              <a:rPr lang="en-US" dirty="0">
                <a:hlinkClick r:id="rId3"/>
              </a:rPr>
              <a:t>Academic Advising Portal</a:t>
            </a:r>
            <a:endParaRPr lang="en-US" dirty="0"/>
          </a:p>
          <a:p>
            <a:endParaRPr lang="en-US" dirty="0"/>
          </a:p>
          <a:p>
            <a:r>
              <a:rPr lang="en-US" b="1" dirty="0"/>
              <a:t>Friday, November 1, 2024 </a:t>
            </a:r>
            <a:r>
              <a:rPr lang="en-US" dirty="0"/>
              <a:t>– Students can begin to register at 9 AM Eastern for up to 4.5 Bates Credits </a:t>
            </a:r>
            <a:r>
              <a:rPr lang="en-US" b="1" dirty="0"/>
              <a:t>(Round 1)</a:t>
            </a:r>
          </a:p>
        </p:txBody>
      </p:sp>
    </p:spTree>
    <p:extLst>
      <p:ext uri="{BB962C8B-B14F-4D97-AF65-F5344CB8AC3E}">
        <p14:creationId xmlns:p14="http://schemas.microsoft.com/office/powerpoint/2010/main" val="339624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Timeline of the Course Registration Process</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p:txBody>
          <a:bodyPr>
            <a:normAutofit fontScale="77500" lnSpcReduction="20000"/>
          </a:bodyPr>
          <a:lstStyle/>
          <a:p>
            <a:r>
              <a:rPr lang="en-US" b="1" dirty="0"/>
              <a:t>Friday, November 8, 2024 </a:t>
            </a:r>
            <a:r>
              <a:rPr lang="en-US" dirty="0"/>
              <a:t>– Registration </a:t>
            </a:r>
            <a:r>
              <a:rPr lang="en-US" b="1" dirty="0"/>
              <a:t>(Round 1) </a:t>
            </a:r>
            <a:r>
              <a:rPr lang="en-US" dirty="0"/>
              <a:t>closes at 4 PM Eastern</a:t>
            </a:r>
          </a:p>
          <a:p>
            <a:endParaRPr lang="en-US" dirty="0"/>
          </a:p>
          <a:p>
            <a:r>
              <a:rPr lang="en-US" b="1" dirty="0"/>
              <a:t>Tuesday, November 12, 2024 </a:t>
            </a:r>
            <a:r>
              <a:rPr lang="en-US" dirty="0"/>
              <a:t>– </a:t>
            </a:r>
            <a:r>
              <a:rPr lang="en-US" b="1" dirty="0"/>
              <a:t>Round 1 </a:t>
            </a:r>
            <a:r>
              <a:rPr lang="en-US" dirty="0"/>
              <a:t>results are made available to students on Garnet Gateway. If students have 4 credits and are satisfied with results they are done and no further action is necessary; they can adjust schedules once the Add/Drop period opens.</a:t>
            </a:r>
          </a:p>
          <a:p>
            <a:endParaRPr lang="en-US" dirty="0"/>
          </a:p>
          <a:p>
            <a:r>
              <a:rPr lang="en-US" b="1" dirty="0"/>
              <a:t>Wednesday, November 13, 2024 </a:t>
            </a:r>
            <a:r>
              <a:rPr lang="en-US" dirty="0"/>
              <a:t>– </a:t>
            </a:r>
            <a:r>
              <a:rPr lang="en-US" b="1" dirty="0"/>
              <a:t>Petitioning (Round 2)</a:t>
            </a:r>
            <a:r>
              <a:rPr lang="en-US" dirty="0"/>
              <a:t>: If a student selected a course that they did not get into at the end of Round 1, they can submit a short petition on Garnet Gateway (1 to 2 sentences) detailing their reasons for seeking admission to an open seat in the class. They can do so until 11:59 PM on Sunday, November 17, 2024</a:t>
            </a:r>
          </a:p>
          <a:p>
            <a:endParaRPr lang="en-US" dirty="0"/>
          </a:p>
          <a:p>
            <a:r>
              <a:rPr lang="en-US" dirty="0"/>
              <a:t>NOTE: Petitioning is legislated by the faculty; my (Steve’s) understanding is the legislation dates back to 1992. </a:t>
            </a:r>
          </a:p>
        </p:txBody>
      </p:sp>
    </p:spTree>
    <p:extLst>
      <p:ext uri="{BB962C8B-B14F-4D97-AF65-F5344CB8AC3E}">
        <p14:creationId xmlns:p14="http://schemas.microsoft.com/office/powerpoint/2010/main" val="290585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Timeline of the Course Registration Process</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p:txBody>
          <a:bodyPr>
            <a:normAutofit fontScale="92500" lnSpcReduction="10000"/>
          </a:bodyPr>
          <a:lstStyle/>
          <a:p>
            <a:r>
              <a:rPr lang="en-US" b="1" dirty="0"/>
              <a:t>Monday, November 18 to Sunday, November 24 </a:t>
            </a:r>
            <a:r>
              <a:rPr lang="en-US" dirty="0"/>
              <a:t>– Faculty review, accept, or reject petitions on Garnet Gateway.</a:t>
            </a:r>
          </a:p>
          <a:p>
            <a:endParaRPr lang="en-US" dirty="0"/>
          </a:p>
          <a:p>
            <a:r>
              <a:rPr lang="en-US" b="1" dirty="0"/>
              <a:t>Monday, December 2, 2024 </a:t>
            </a:r>
            <a:r>
              <a:rPr lang="en-US" dirty="0"/>
              <a:t>– Updated schedules available for students to review on Garnet Gateway</a:t>
            </a:r>
          </a:p>
          <a:p>
            <a:endParaRPr lang="en-US" dirty="0"/>
          </a:p>
          <a:p>
            <a:r>
              <a:rPr lang="en-US" b="1" dirty="0"/>
              <a:t>Tuesday, December 3, 2024 </a:t>
            </a:r>
            <a:r>
              <a:rPr lang="en-US" dirty="0"/>
              <a:t>– </a:t>
            </a:r>
            <a:r>
              <a:rPr lang="en-US" b="1" dirty="0"/>
              <a:t>Add/Drop (Round 3) </a:t>
            </a:r>
            <a:r>
              <a:rPr lang="en-US" dirty="0"/>
              <a:t>opens to students. Students can adjust their schedules up to 5.5 credits by adding and/or dropping courses from their schedule. Adding will continue into the third week of the Winter semester (the latter half with permission of instructor only). Drop deadline is later—usually late February. </a:t>
            </a:r>
          </a:p>
        </p:txBody>
      </p:sp>
    </p:spTree>
    <p:extLst>
      <p:ext uri="{BB962C8B-B14F-4D97-AF65-F5344CB8AC3E}">
        <p14:creationId xmlns:p14="http://schemas.microsoft.com/office/powerpoint/2010/main" val="172133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3BC4-0926-878F-C2B6-7644602696D0}"/>
              </a:ext>
            </a:extLst>
          </p:cNvPr>
          <p:cNvSpPr>
            <a:spLocks noGrp="1"/>
          </p:cNvSpPr>
          <p:nvPr>
            <p:ph type="title"/>
          </p:nvPr>
        </p:nvSpPr>
        <p:spPr/>
        <p:txBody>
          <a:bodyPr/>
          <a:lstStyle/>
          <a:p>
            <a:r>
              <a:rPr lang="en-US" dirty="0"/>
              <a:t>Bates Curriculum and Gen Ed</a:t>
            </a:r>
          </a:p>
        </p:txBody>
      </p:sp>
      <p:sp>
        <p:nvSpPr>
          <p:cNvPr id="4" name="Content Placeholder 2">
            <a:extLst>
              <a:ext uri="{FF2B5EF4-FFF2-40B4-BE49-F238E27FC236}">
                <a16:creationId xmlns:a16="http://schemas.microsoft.com/office/drawing/2014/main" id="{570DC8B8-35C5-3D17-35F3-78B1AD5A37ED}"/>
              </a:ext>
            </a:extLst>
          </p:cNvPr>
          <p:cNvSpPr>
            <a:spLocks noGrp="1"/>
          </p:cNvSpPr>
          <p:nvPr>
            <p:ph idx="1"/>
          </p:nvPr>
        </p:nvSpPr>
        <p:spPr>
          <a:xfrm>
            <a:off x="284702" y="1458410"/>
            <a:ext cx="6233932" cy="5034465"/>
          </a:xfrm>
        </p:spPr>
        <p:txBody>
          <a:bodyPr>
            <a:normAutofit fontScale="77500" lnSpcReduction="20000"/>
          </a:bodyPr>
          <a:lstStyle/>
          <a:p>
            <a:r>
              <a:rPr lang="en-US" dirty="0"/>
              <a:t>General Education Requirements (all explained in more detail </a:t>
            </a:r>
            <a:r>
              <a:rPr lang="en-US" dirty="0">
                <a:hlinkClick r:id="rId2"/>
              </a:rPr>
              <a:t>here</a:t>
            </a:r>
            <a:r>
              <a:rPr lang="en-US" dirty="0"/>
              <a:t>) </a:t>
            </a:r>
          </a:p>
          <a:p>
            <a:pPr lvl="1"/>
            <a:endParaRPr lang="en-US" dirty="0"/>
          </a:p>
          <a:p>
            <a:pPr lvl="1"/>
            <a:r>
              <a:rPr lang="en-US" dirty="0"/>
              <a:t>5 Mode of Inquiry (MOI) Courses (each satisfied by at least a .5 credit course—per May 2024 legislation)</a:t>
            </a:r>
          </a:p>
          <a:p>
            <a:pPr lvl="1"/>
            <a:endParaRPr lang="en-US" dirty="0"/>
          </a:p>
          <a:p>
            <a:pPr lvl="1"/>
            <a:r>
              <a:rPr lang="en-US" dirty="0"/>
              <a:t>3 W courses (W1 (which is the FYS), W2 (often a course within the major), and W3 (thesis or capstone)</a:t>
            </a:r>
          </a:p>
          <a:p>
            <a:pPr lvl="1"/>
            <a:endParaRPr lang="en-US" dirty="0"/>
          </a:p>
          <a:p>
            <a:pPr lvl="1"/>
            <a:r>
              <a:rPr lang="en-US" dirty="0"/>
              <a:t>Major + 1 (2</a:t>
            </a:r>
            <a:r>
              <a:rPr lang="en-US" baseline="30000" dirty="0"/>
              <a:t>nd</a:t>
            </a:r>
            <a:r>
              <a:rPr lang="en-US" dirty="0"/>
              <a:t> Major or Minor or GEC)</a:t>
            </a:r>
          </a:p>
          <a:p>
            <a:pPr lvl="1"/>
            <a:endParaRPr lang="en-US" dirty="0"/>
          </a:p>
          <a:p>
            <a:pPr lvl="1"/>
            <a:r>
              <a:rPr lang="en-US" dirty="0"/>
              <a:t>2 short-term courses (students can take up to 3 short-term courses; they cannot take 4)</a:t>
            </a:r>
          </a:p>
          <a:p>
            <a:pPr marL="457200" lvl="1" indent="0">
              <a:buNone/>
            </a:pPr>
            <a:endParaRPr lang="en-US" dirty="0"/>
          </a:p>
          <a:p>
            <a:pPr lvl="1"/>
            <a:r>
              <a:rPr lang="en-US" dirty="0"/>
              <a:t>No fewer than 32 credits (4 of which can come from outside of Bates, e.g., AP, IB, or A-Level or summer study [not including study abroad/away via Global Education])</a:t>
            </a:r>
          </a:p>
          <a:p>
            <a:pPr lvl="2"/>
            <a:r>
              <a:rPr lang="en-US" dirty="0"/>
              <a:t>Standard academic progress yields 33 credits, which is intentional, and permits students 1 semester where they can take a “lighter course load”</a:t>
            </a:r>
          </a:p>
          <a:p>
            <a:pPr lvl="2"/>
            <a:endParaRPr lang="en-US" dirty="0"/>
          </a:p>
          <a:p>
            <a:pPr lvl="2"/>
            <a:endParaRPr lang="en-US" dirty="0"/>
          </a:p>
        </p:txBody>
      </p:sp>
      <p:pic>
        <p:nvPicPr>
          <p:cNvPr id="5" name="Picture 4">
            <a:extLst>
              <a:ext uri="{FF2B5EF4-FFF2-40B4-BE49-F238E27FC236}">
                <a16:creationId xmlns:a16="http://schemas.microsoft.com/office/drawing/2014/main" id="{85B3BF4E-5FBF-4493-890B-687BA018DAA0}"/>
              </a:ext>
            </a:extLst>
          </p:cNvPr>
          <p:cNvPicPr>
            <a:picLocks noChangeAspect="1"/>
          </p:cNvPicPr>
          <p:nvPr/>
        </p:nvPicPr>
        <p:blipFill>
          <a:blip r:embed="rId3"/>
          <a:stretch>
            <a:fillRect/>
          </a:stretch>
        </p:blipFill>
        <p:spPr>
          <a:xfrm>
            <a:off x="6518634" y="1242031"/>
            <a:ext cx="5388665" cy="5475692"/>
          </a:xfrm>
          <a:prstGeom prst="rect">
            <a:avLst/>
          </a:prstGeom>
        </p:spPr>
      </p:pic>
    </p:spTree>
    <p:extLst>
      <p:ext uri="{BB962C8B-B14F-4D97-AF65-F5344CB8AC3E}">
        <p14:creationId xmlns:p14="http://schemas.microsoft.com/office/powerpoint/2010/main" val="25928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dissolv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dissolve">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dissolve">
                                      <p:cBhvr>
                                        <p:cTn id="22" dur="500"/>
                                        <p:tgtEl>
                                          <p:spTgt spid="4">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dissolve">
                                      <p:cBhvr>
                                        <p:cTn id="2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Information by Class Year (all indicated on Student Advising Portal)</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a:xfrm>
            <a:off x="838196" y="1825625"/>
            <a:ext cx="5083629" cy="1603375"/>
          </a:xfrm>
        </p:spPr>
        <p:txBody>
          <a:bodyPr>
            <a:normAutofit fontScale="92500" lnSpcReduction="20000"/>
          </a:bodyPr>
          <a:lstStyle/>
          <a:p>
            <a:r>
              <a:rPr lang="en-US" b="1" dirty="0"/>
              <a:t>First-Years (Class of 2028)</a:t>
            </a:r>
          </a:p>
          <a:p>
            <a:pPr lvl="1"/>
            <a:r>
              <a:rPr lang="en-US" dirty="0"/>
              <a:t>Focus on completing MOIs and exploring different subject areas</a:t>
            </a:r>
          </a:p>
          <a:p>
            <a:pPr lvl="1"/>
            <a:r>
              <a:rPr lang="en-US" dirty="0"/>
              <a:t>Adding any non-Bates credits to Degree Audit (AP, IB, A-Level)</a:t>
            </a:r>
          </a:p>
        </p:txBody>
      </p:sp>
      <p:sp>
        <p:nvSpPr>
          <p:cNvPr id="4" name="Content Placeholder 2">
            <a:extLst>
              <a:ext uri="{FF2B5EF4-FFF2-40B4-BE49-F238E27FC236}">
                <a16:creationId xmlns:a16="http://schemas.microsoft.com/office/drawing/2014/main" id="{E8A565EE-8F52-88B9-98BA-F60F1E233478}"/>
              </a:ext>
            </a:extLst>
          </p:cNvPr>
          <p:cNvSpPr txBox="1">
            <a:spLocks/>
          </p:cNvSpPr>
          <p:nvPr/>
        </p:nvSpPr>
        <p:spPr>
          <a:xfrm>
            <a:off x="838197" y="3513702"/>
            <a:ext cx="5083629" cy="24558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Sophomores (Class of 2027)</a:t>
            </a:r>
          </a:p>
          <a:p>
            <a:pPr lvl="1"/>
            <a:r>
              <a:rPr lang="en-US" dirty="0">
                <a:solidFill>
                  <a:srgbClr val="FF0000"/>
                </a:solidFill>
              </a:rPr>
              <a:t>Major + 1 Declaration</a:t>
            </a:r>
          </a:p>
          <a:p>
            <a:pPr lvl="1"/>
            <a:r>
              <a:rPr lang="en-US" dirty="0">
                <a:solidFill>
                  <a:srgbClr val="FF0000"/>
                </a:solidFill>
              </a:rPr>
              <a:t>MOI Completion</a:t>
            </a:r>
          </a:p>
          <a:p>
            <a:pPr lvl="1"/>
            <a:r>
              <a:rPr lang="en-US" dirty="0">
                <a:solidFill>
                  <a:srgbClr val="FF0000"/>
                </a:solidFill>
              </a:rPr>
              <a:t>Use “What If” Function on Degree Audit</a:t>
            </a:r>
          </a:p>
          <a:p>
            <a:pPr lvl="1"/>
            <a:r>
              <a:rPr lang="en-US" dirty="0">
                <a:solidFill>
                  <a:srgbClr val="FF0000"/>
                </a:solidFill>
              </a:rPr>
              <a:t>Pay attention to Global Education Deadlines (Major Declaration by February 1)</a:t>
            </a:r>
          </a:p>
        </p:txBody>
      </p:sp>
      <p:sp>
        <p:nvSpPr>
          <p:cNvPr id="5" name="Content Placeholder 2">
            <a:extLst>
              <a:ext uri="{FF2B5EF4-FFF2-40B4-BE49-F238E27FC236}">
                <a16:creationId xmlns:a16="http://schemas.microsoft.com/office/drawing/2014/main" id="{BD0EF2F6-FCEF-E3C7-FB5E-83D457C82E9A}"/>
              </a:ext>
            </a:extLst>
          </p:cNvPr>
          <p:cNvSpPr txBox="1">
            <a:spLocks/>
          </p:cNvSpPr>
          <p:nvPr/>
        </p:nvSpPr>
        <p:spPr>
          <a:xfrm>
            <a:off x="5921826" y="3888305"/>
            <a:ext cx="5691558" cy="27432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7030A0"/>
                </a:solidFill>
              </a:rPr>
              <a:t>Seniors (Class of 2025)</a:t>
            </a:r>
          </a:p>
          <a:p>
            <a:pPr lvl="1"/>
            <a:r>
              <a:rPr lang="en-US" dirty="0">
                <a:solidFill>
                  <a:srgbClr val="7030A0"/>
                </a:solidFill>
              </a:rPr>
              <a:t>If they have not completed their MOIs, they must do so (do not rely on Short Term)</a:t>
            </a:r>
          </a:p>
          <a:p>
            <a:pPr lvl="1"/>
            <a:r>
              <a:rPr lang="en-US" dirty="0">
                <a:solidFill>
                  <a:srgbClr val="7030A0"/>
                </a:solidFill>
              </a:rPr>
              <a:t>They should have completed all Major+1, MOI, and W requirements by the end of Winter 2025 (a short term may be feasible in some majors)</a:t>
            </a:r>
          </a:p>
          <a:p>
            <a:pPr lvl="1"/>
            <a:r>
              <a:rPr lang="en-US" dirty="0">
                <a:solidFill>
                  <a:srgbClr val="7030A0"/>
                </a:solidFill>
              </a:rPr>
              <a:t>They should be at 31.5 or 32 credits by the end of Winter 2025 (If 31.5, ensure they are eligible for short term 2025 (students can only take 3 short terms)</a:t>
            </a:r>
          </a:p>
        </p:txBody>
      </p:sp>
      <p:sp>
        <p:nvSpPr>
          <p:cNvPr id="6" name="Content Placeholder 2">
            <a:extLst>
              <a:ext uri="{FF2B5EF4-FFF2-40B4-BE49-F238E27FC236}">
                <a16:creationId xmlns:a16="http://schemas.microsoft.com/office/drawing/2014/main" id="{5972D7AA-6E21-7990-3869-B71AA86AC4A7}"/>
              </a:ext>
            </a:extLst>
          </p:cNvPr>
          <p:cNvSpPr txBox="1">
            <a:spLocks/>
          </p:cNvSpPr>
          <p:nvPr/>
        </p:nvSpPr>
        <p:spPr>
          <a:xfrm>
            <a:off x="6371498" y="1432442"/>
            <a:ext cx="5241886" cy="24558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70C0"/>
                </a:solidFill>
              </a:rPr>
              <a:t>Juniors (Class of 2026)</a:t>
            </a:r>
          </a:p>
          <a:p>
            <a:pPr lvl="1"/>
            <a:r>
              <a:rPr lang="en-US" dirty="0">
                <a:solidFill>
                  <a:srgbClr val="0070C0"/>
                </a:solidFill>
              </a:rPr>
              <a:t>If away, their holds are lifted, but they may want to Zoom with their academic advisors</a:t>
            </a:r>
          </a:p>
          <a:p>
            <a:pPr lvl="1"/>
            <a:r>
              <a:rPr lang="en-US" dirty="0">
                <a:solidFill>
                  <a:srgbClr val="0070C0"/>
                </a:solidFill>
              </a:rPr>
              <a:t>If currently away, they will want to complete major, minor, GEC, and MOI credit transfer forms when they return</a:t>
            </a:r>
          </a:p>
          <a:p>
            <a:pPr lvl="1"/>
            <a:r>
              <a:rPr lang="en-US" dirty="0">
                <a:solidFill>
                  <a:srgbClr val="0070C0"/>
                </a:solidFill>
              </a:rPr>
              <a:t>If they are planning to study abroad, discuss with them how they will complete these forms when they return in Fall 2025</a:t>
            </a:r>
          </a:p>
        </p:txBody>
      </p:sp>
    </p:spTree>
    <p:extLst>
      <p:ext uri="{BB962C8B-B14F-4D97-AF65-F5344CB8AC3E}">
        <p14:creationId xmlns:p14="http://schemas.microsoft.com/office/powerpoint/2010/main" val="22790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p:txBody>
          <a:bodyPr/>
          <a:lstStyle/>
          <a:p>
            <a:r>
              <a:rPr lang="en-US" dirty="0"/>
              <a:t>Reading the Course Schedule on Garnet Gateway</a:t>
            </a:r>
          </a:p>
        </p:txBody>
      </p:sp>
      <p:sp>
        <p:nvSpPr>
          <p:cNvPr id="5" name="Content Placeholder 4">
            <a:extLst>
              <a:ext uri="{FF2B5EF4-FFF2-40B4-BE49-F238E27FC236}">
                <a16:creationId xmlns:a16="http://schemas.microsoft.com/office/drawing/2014/main" id="{0CCAE07A-6C8B-0C92-94A4-6207DD584374}"/>
              </a:ext>
            </a:extLst>
          </p:cNvPr>
          <p:cNvSpPr>
            <a:spLocks noGrp="1"/>
          </p:cNvSpPr>
          <p:nvPr>
            <p:ph idx="1"/>
          </p:nvPr>
        </p:nvSpPr>
        <p:spPr>
          <a:xfrm>
            <a:off x="10254343" y="1289803"/>
            <a:ext cx="1621972" cy="2115004"/>
          </a:xfrm>
        </p:spPr>
        <p:txBody>
          <a:bodyPr>
            <a:normAutofit lnSpcReduction="10000"/>
          </a:bodyPr>
          <a:lstStyle/>
          <a:p>
            <a:r>
              <a:rPr lang="en-US" sz="2000" dirty="0"/>
              <a:t>If you click on the 5-digit code (CRN) you can see that the course is </a:t>
            </a:r>
            <a:r>
              <a:rPr lang="en-US" sz="2000" dirty="0" err="1"/>
              <a:t>crosslisted</a:t>
            </a:r>
            <a:endParaRPr lang="en-US" sz="2000" dirty="0"/>
          </a:p>
        </p:txBody>
      </p:sp>
      <p:pic>
        <p:nvPicPr>
          <p:cNvPr id="6" name="Picture 5">
            <a:extLst>
              <a:ext uri="{FF2B5EF4-FFF2-40B4-BE49-F238E27FC236}">
                <a16:creationId xmlns:a16="http://schemas.microsoft.com/office/drawing/2014/main" id="{22B05908-5DA4-6EAF-3C91-2DDBC6D350A4}"/>
              </a:ext>
            </a:extLst>
          </p:cNvPr>
          <p:cNvPicPr>
            <a:picLocks noChangeAspect="1"/>
          </p:cNvPicPr>
          <p:nvPr/>
        </p:nvPicPr>
        <p:blipFill>
          <a:blip r:embed="rId2"/>
          <a:stretch>
            <a:fillRect/>
          </a:stretch>
        </p:blipFill>
        <p:spPr>
          <a:xfrm>
            <a:off x="76200" y="1690688"/>
            <a:ext cx="9982200" cy="1313235"/>
          </a:xfrm>
          <a:prstGeom prst="rect">
            <a:avLst/>
          </a:prstGeom>
        </p:spPr>
      </p:pic>
      <p:pic>
        <p:nvPicPr>
          <p:cNvPr id="7" name="Picture 6">
            <a:extLst>
              <a:ext uri="{FF2B5EF4-FFF2-40B4-BE49-F238E27FC236}">
                <a16:creationId xmlns:a16="http://schemas.microsoft.com/office/drawing/2014/main" id="{92EF09EB-E6FC-E889-D184-E1233E7068B3}"/>
              </a:ext>
            </a:extLst>
          </p:cNvPr>
          <p:cNvPicPr>
            <a:picLocks noChangeAspect="1"/>
          </p:cNvPicPr>
          <p:nvPr/>
        </p:nvPicPr>
        <p:blipFill>
          <a:blip r:embed="rId3"/>
          <a:stretch>
            <a:fillRect/>
          </a:stretch>
        </p:blipFill>
        <p:spPr>
          <a:xfrm>
            <a:off x="838200" y="3429000"/>
            <a:ext cx="4060371" cy="2900265"/>
          </a:xfrm>
          <a:prstGeom prst="rect">
            <a:avLst/>
          </a:prstGeom>
        </p:spPr>
      </p:pic>
      <p:sp>
        <p:nvSpPr>
          <p:cNvPr id="8" name="Content Placeholder 4">
            <a:extLst>
              <a:ext uri="{FF2B5EF4-FFF2-40B4-BE49-F238E27FC236}">
                <a16:creationId xmlns:a16="http://schemas.microsoft.com/office/drawing/2014/main" id="{EEACDCCA-39F9-CABF-32D4-07DB611C78DF}"/>
              </a:ext>
            </a:extLst>
          </p:cNvPr>
          <p:cNvSpPr txBox="1">
            <a:spLocks/>
          </p:cNvSpPr>
          <p:nvPr/>
        </p:nvSpPr>
        <p:spPr>
          <a:xfrm>
            <a:off x="6934198" y="3940629"/>
            <a:ext cx="4419601" cy="25522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If a course is cross-listed seat availability will be listed in the 2</a:t>
            </a:r>
            <a:r>
              <a:rPr lang="en-US" sz="2000" baseline="30000" dirty="0"/>
              <a:t>nd</a:t>
            </a:r>
            <a:r>
              <a:rPr lang="en-US" sz="2000" dirty="0"/>
              <a:t> set of 3 numbers (XL Cap, XL Act, and XL Rem)</a:t>
            </a:r>
          </a:p>
          <a:p>
            <a:r>
              <a:rPr lang="en-US" sz="2000" dirty="0"/>
              <a:t>Cap is the course cap, </a:t>
            </a:r>
            <a:r>
              <a:rPr lang="en-US" sz="2000" dirty="0" err="1"/>
              <a:t>e.g</a:t>
            </a:r>
            <a:r>
              <a:rPr lang="en-US" sz="2000" dirty="0"/>
              <a:t> 29</a:t>
            </a:r>
          </a:p>
          <a:p>
            <a:r>
              <a:rPr lang="en-US" sz="2000" dirty="0"/>
              <a:t>Act is the Actual Number of Students Enrolled (during round 1 this will indicate the number of students who have selected the course)</a:t>
            </a:r>
          </a:p>
          <a:p>
            <a:r>
              <a:rPr lang="en-US" sz="2000" dirty="0"/>
              <a:t>Rem is the Remaining Number of seats that are open (a negative number means the faculty member has decided to “bust through” the cap via permission of instructor)</a:t>
            </a:r>
          </a:p>
        </p:txBody>
      </p:sp>
    </p:spTree>
    <p:extLst>
      <p:ext uri="{BB962C8B-B14F-4D97-AF65-F5344CB8AC3E}">
        <p14:creationId xmlns:p14="http://schemas.microsoft.com/office/powerpoint/2010/main" val="20741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319-7206-D013-1902-126867B1706C}"/>
              </a:ext>
            </a:extLst>
          </p:cNvPr>
          <p:cNvSpPr>
            <a:spLocks noGrp="1"/>
          </p:cNvSpPr>
          <p:nvPr>
            <p:ph type="title"/>
          </p:nvPr>
        </p:nvSpPr>
        <p:spPr>
          <a:xfrm>
            <a:off x="838200" y="256268"/>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251FF249-DF12-E06F-76E3-EAB2CFA70997}"/>
              </a:ext>
            </a:extLst>
          </p:cNvPr>
          <p:cNvSpPr>
            <a:spLocks noGrp="1"/>
          </p:cNvSpPr>
          <p:nvPr>
            <p:ph idx="1"/>
          </p:nvPr>
        </p:nvSpPr>
        <p:spPr>
          <a:xfrm>
            <a:off x="838199" y="1360714"/>
            <a:ext cx="10863943" cy="5366657"/>
          </a:xfrm>
        </p:spPr>
        <p:txBody>
          <a:bodyPr>
            <a:normAutofit fontScale="62500" lnSpcReduction="20000"/>
          </a:bodyPr>
          <a:lstStyle/>
          <a:p>
            <a:r>
              <a:rPr lang="en-US" b="1" dirty="0"/>
              <a:t>How to Register Video (on or near October 15)</a:t>
            </a:r>
          </a:p>
          <a:p>
            <a:pPr lvl="1"/>
            <a:r>
              <a:rPr lang="en-US" dirty="0"/>
              <a:t>Available at </a:t>
            </a:r>
            <a:r>
              <a:rPr lang="en-US" dirty="0">
                <a:hlinkClick r:id="rId2"/>
              </a:rPr>
              <a:t>www.bates.edu/registrar</a:t>
            </a:r>
            <a:endParaRPr lang="en-US" dirty="0"/>
          </a:p>
          <a:p>
            <a:pPr lvl="1"/>
            <a:r>
              <a:rPr lang="en-US" dirty="0"/>
              <a:t>Posted to the “How to Register” section of the </a:t>
            </a:r>
            <a:r>
              <a:rPr lang="en-US" dirty="0">
                <a:hlinkClick r:id="rId3"/>
              </a:rPr>
              <a:t>Student Advising Portal </a:t>
            </a:r>
            <a:r>
              <a:rPr lang="en-US" dirty="0"/>
              <a:t>and the Academic Advising Portal (for Faculty)</a:t>
            </a:r>
          </a:p>
          <a:p>
            <a:pPr lvl="1"/>
            <a:r>
              <a:rPr lang="en-US" dirty="0"/>
              <a:t>For First-Years it will be at the FYE Workshops Lyceum Page</a:t>
            </a:r>
          </a:p>
          <a:p>
            <a:endParaRPr lang="en-US" sz="1600" dirty="0"/>
          </a:p>
          <a:p>
            <a:r>
              <a:rPr lang="en-US" b="1" dirty="0"/>
              <a:t>All Student Email</a:t>
            </a:r>
          </a:p>
          <a:p>
            <a:pPr lvl="1"/>
            <a:r>
              <a:rPr lang="en-US" dirty="0"/>
              <a:t>An email detailing the process of registration, recommending that students contact their advisors to set up meetings to review academic plans and have their registration hold lifted, and providing information by class year will go out to all students on Monday, October 21, 2024 at 7 AM.</a:t>
            </a:r>
          </a:p>
          <a:p>
            <a:pPr lvl="1"/>
            <a:r>
              <a:rPr lang="en-US" dirty="0"/>
              <a:t>This email will be posted at the “Important Communications with All Students” section of the </a:t>
            </a:r>
            <a:r>
              <a:rPr lang="en-US" dirty="0">
                <a:hlinkClick r:id="rId3"/>
              </a:rPr>
              <a:t>Student Advising Portal</a:t>
            </a:r>
            <a:endParaRPr lang="en-US" dirty="0"/>
          </a:p>
          <a:p>
            <a:endParaRPr lang="en-US" sz="1600" dirty="0"/>
          </a:p>
          <a:p>
            <a:r>
              <a:rPr lang="en-US" b="1" dirty="0"/>
              <a:t>Degree Audit</a:t>
            </a:r>
          </a:p>
          <a:p>
            <a:pPr lvl="1"/>
            <a:r>
              <a:rPr lang="en-US" dirty="0"/>
              <a:t>“What If” Function to test out possible Majors, Minors, and GECs</a:t>
            </a:r>
          </a:p>
          <a:p>
            <a:pPr lvl="1"/>
            <a:r>
              <a:rPr lang="en-US" dirty="0"/>
              <a:t>NOTE: This function will not work if the major requires a “concentration” and it is not selected </a:t>
            </a:r>
          </a:p>
          <a:p>
            <a:pPr lvl="1"/>
            <a:endParaRPr lang="en-US" sz="1400" dirty="0"/>
          </a:p>
          <a:p>
            <a:r>
              <a:rPr lang="en-US" b="1" dirty="0"/>
              <a:t>Calendars</a:t>
            </a:r>
          </a:p>
          <a:p>
            <a:pPr lvl="1"/>
            <a:r>
              <a:rPr lang="en-US" dirty="0"/>
              <a:t>The registration process dates and deadlines are listed at 2 calendars</a:t>
            </a:r>
          </a:p>
          <a:p>
            <a:pPr lvl="2"/>
            <a:r>
              <a:rPr lang="en-US" dirty="0"/>
              <a:t>Registrar calendar at </a:t>
            </a:r>
            <a:r>
              <a:rPr lang="en-US" dirty="0">
                <a:hlinkClick r:id="rId2"/>
              </a:rPr>
              <a:t>www.bates.edu/registrar</a:t>
            </a:r>
            <a:endParaRPr lang="en-US" dirty="0"/>
          </a:p>
          <a:p>
            <a:pPr lvl="2"/>
            <a:r>
              <a:rPr lang="en-US" dirty="0"/>
              <a:t>Important Dates and Deadlines Calendar at the </a:t>
            </a:r>
            <a:r>
              <a:rPr lang="en-US" dirty="0">
                <a:hlinkClick r:id="rId3"/>
              </a:rPr>
              <a:t>Student Advising Portal</a:t>
            </a:r>
            <a:endParaRPr lang="en-US" dirty="0"/>
          </a:p>
          <a:p>
            <a:pPr lvl="2"/>
            <a:endParaRPr lang="en-US" sz="1400" b="1" dirty="0"/>
          </a:p>
          <a:p>
            <a:r>
              <a:rPr lang="en-US" b="1" dirty="0"/>
              <a:t>Advisor Email Templates</a:t>
            </a:r>
          </a:p>
          <a:p>
            <a:pPr lvl="1"/>
            <a:r>
              <a:rPr lang="en-US" dirty="0"/>
              <a:t>Steve will work to have email templates for communication with academic advisees ready on or near October 21, 2024. They are located at the </a:t>
            </a:r>
            <a:r>
              <a:rPr lang="en-US" dirty="0">
                <a:hlinkClick r:id="rId4"/>
              </a:rPr>
              <a:t>Academic Advising Portal</a:t>
            </a:r>
            <a:r>
              <a:rPr lang="en-US" dirty="0"/>
              <a:t> for Faculty</a:t>
            </a:r>
          </a:p>
        </p:txBody>
      </p:sp>
    </p:spTree>
    <p:extLst>
      <p:ext uri="{BB962C8B-B14F-4D97-AF65-F5344CB8AC3E}">
        <p14:creationId xmlns:p14="http://schemas.microsoft.com/office/powerpoint/2010/main" val="6514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dissolve">
                                      <p:cBhvr>
                                        <p:cTn id="18" dur="500"/>
                                        <p:tgtEl>
                                          <p:spTgt spid="3">
                                            <p:txEl>
                                              <p:pRg st="9" end="9"/>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dissolve">
                                      <p:cBhvr>
                                        <p:cTn id="24" dur="500"/>
                                        <p:tgtEl>
                                          <p:spTgt spid="3">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dissolve">
                                      <p:cBhvr>
                                        <p:cTn id="29" dur="500"/>
                                        <p:tgtEl>
                                          <p:spTgt spid="3">
                                            <p:txEl>
                                              <p:pRg st="13" end="1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dissolve">
                                      <p:cBhvr>
                                        <p:cTn id="32" dur="500"/>
                                        <p:tgtEl>
                                          <p:spTgt spid="3">
                                            <p:txEl>
                                              <p:pRg st="14" end="1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dissolve">
                                      <p:cBhvr>
                                        <p:cTn id="35" dur="500"/>
                                        <p:tgtEl>
                                          <p:spTgt spid="3">
                                            <p:txEl>
                                              <p:pRg st="15" end="15"/>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animEffect transition="in" filter="dissolve">
                                      <p:cBhvr>
                                        <p:cTn id="38" dur="500"/>
                                        <p:tgtEl>
                                          <p:spTgt spid="3">
                                            <p:txEl>
                                              <p:pRg st="16" end="1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animEffect transition="in" filter="dissolve">
                                      <p:cBhvr>
                                        <p:cTn id="43" dur="500"/>
                                        <p:tgtEl>
                                          <p:spTgt spid="3">
                                            <p:txEl>
                                              <p:pRg st="18" end="18"/>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19" end="19"/>
                                            </p:txEl>
                                          </p:spTgt>
                                        </p:tgtEl>
                                        <p:attrNameLst>
                                          <p:attrName>style.visibility</p:attrName>
                                        </p:attrNameLst>
                                      </p:cBhvr>
                                      <p:to>
                                        <p:strVal val="visible"/>
                                      </p:to>
                                    </p:set>
                                    <p:animEffect transition="in" filter="dissolve">
                                      <p:cBhvr>
                                        <p:cTn id="4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1420</Words>
  <Application>Microsoft Macintosh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Course Registration for  Winter 2025 Classes:  Some Basics for Academic Advisors</vt:lpstr>
      <vt:lpstr>What will be covered…</vt:lpstr>
      <vt:lpstr>Timeline of the Course Registration Process</vt:lpstr>
      <vt:lpstr>Timeline of the Course Registration Process</vt:lpstr>
      <vt:lpstr>Timeline of the Course Registration Process</vt:lpstr>
      <vt:lpstr>Bates Curriculum and Gen Ed</vt:lpstr>
      <vt:lpstr>Information by Class Year (all indicated on Student Advising Portal)</vt:lpstr>
      <vt:lpstr>Reading the Course Schedule on Garnet Gateway</vt:lpstr>
      <vt:lpstr>Resources</vt:lpstr>
      <vt:lpstr>Important 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Registration for  Winter 2025 Classes:  Some Basics for Academic Advisors</dc:title>
  <dc:creator>Microsoft Office User</dc:creator>
  <cp:lastModifiedBy>Microsoft Office User</cp:lastModifiedBy>
  <cp:revision>5</cp:revision>
  <dcterms:created xsi:type="dcterms:W3CDTF">2024-10-01T17:24:32Z</dcterms:created>
  <dcterms:modified xsi:type="dcterms:W3CDTF">2024-10-08T17:20:27Z</dcterms:modified>
</cp:coreProperties>
</file>